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62" r:id="rId6"/>
    <p:sldId id="265" r:id="rId7"/>
    <p:sldId id="258" r:id="rId8"/>
    <p:sldId id="261" r:id="rId9"/>
    <p:sldId id="276" r:id="rId10"/>
    <p:sldId id="272" r:id="rId11"/>
    <p:sldId id="274" r:id="rId12"/>
    <p:sldId id="275" r:id="rId13"/>
    <p:sldId id="273" r:id="rId14"/>
    <p:sldId id="277" r:id="rId15"/>
    <p:sldId id="269" r:id="rId16"/>
    <p:sldId id="270" r:id="rId17"/>
    <p:sldId id="271" r:id="rId18"/>
    <p:sldId id="259" r:id="rId19"/>
    <p:sldId id="260" r:id="rId20"/>
    <p:sldId id="266" r:id="rId21"/>
    <p:sldId id="268" r:id="rId22"/>
    <p:sldId id="267" r:id="rId23"/>
    <p:sldId id="278" r:id="rId24"/>
    <p:sldId id="279" r:id="rId25"/>
    <p:sldId id="280" r:id="rId26"/>
    <p:sldId id="289" r:id="rId27"/>
    <p:sldId id="281" r:id="rId28"/>
    <p:sldId id="282" r:id="rId29"/>
    <p:sldId id="283" r:id="rId30"/>
    <p:sldId id="290" r:id="rId31"/>
    <p:sldId id="284" r:id="rId32"/>
    <p:sldId id="285" r:id="rId33"/>
    <p:sldId id="286" r:id="rId34"/>
    <p:sldId id="288" r:id="rId35"/>
    <p:sldId id="287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9" d="100"/>
          <a:sy n="139" d="100"/>
        </p:scale>
        <p:origin x="-216" y="-16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D881-C7EA-E346-8ABF-92555862513C}" type="datetimeFigureOut">
              <a:rPr lang="en-US" smtClean="0"/>
              <a:t>11/22/13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DBE1-B34F-1C43-8F91-D38AC092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8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D881-C7EA-E346-8ABF-92555862513C}" type="datetimeFigureOut">
              <a:rPr lang="en-US" smtClean="0"/>
              <a:t>11/22/13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DBE1-B34F-1C43-8F91-D38AC092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3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D881-C7EA-E346-8ABF-92555862513C}" type="datetimeFigureOut">
              <a:rPr lang="en-US" smtClean="0"/>
              <a:t>11/22/13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DBE1-B34F-1C43-8F91-D38AC092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7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D881-C7EA-E346-8ABF-92555862513C}" type="datetimeFigureOut">
              <a:rPr lang="en-US" smtClean="0"/>
              <a:t>11/22/13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DBE1-B34F-1C43-8F91-D38AC092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3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D881-C7EA-E346-8ABF-92555862513C}" type="datetimeFigureOut">
              <a:rPr lang="en-US" smtClean="0"/>
              <a:t>11/22/13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DBE1-B34F-1C43-8F91-D38AC092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0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D881-C7EA-E346-8ABF-92555862513C}" type="datetimeFigureOut">
              <a:rPr lang="en-US" smtClean="0"/>
              <a:t>11/22/13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DBE1-B34F-1C43-8F91-D38AC092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6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D881-C7EA-E346-8ABF-92555862513C}" type="datetimeFigureOut">
              <a:rPr lang="en-US" smtClean="0"/>
              <a:t>11/22/13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DBE1-B34F-1C43-8F91-D38AC092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3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D881-C7EA-E346-8ABF-92555862513C}" type="datetimeFigureOut">
              <a:rPr lang="en-US" smtClean="0"/>
              <a:t>11/22/13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DBE1-B34F-1C43-8F91-D38AC092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4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D881-C7EA-E346-8ABF-92555862513C}" type="datetimeFigureOut">
              <a:rPr lang="en-US" smtClean="0"/>
              <a:t>11/22/13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DBE1-B34F-1C43-8F91-D38AC092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57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D881-C7EA-E346-8ABF-92555862513C}" type="datetimeFigureOut">
              <a:rPr lang="en-US" smtClean="0"/>
              <a:t>11/22/13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DBE1-B34F-1C43-8F91-D38AC092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3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D881-C7EA-E346-8ABF-92555862513C}" type="datetimeFigureOut">
              <a:rPr lang="en-US" smtClean="0"/>
              <a:t>11/22/13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DBE1-B34F-1C43-8F91-D38AC092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0D881-C7EA-E346-8ABF-92555862513C}" type="datetimeFigureOut">
              <a:rPr lang="en-US" smtClean="0"/>
              <a:t>11/22/13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EDBE1-B34F-1C43-8F91-D38AC092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3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Lesson 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19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triped Right Arrow 13"/>
          <p:cNvSpPr/>
          <p:nvPr/>
        </p:nvSpPr>
        <p:spPr>
          <a:xfrm>
            <a:off x="2867332" y="1984681"/>
            <a:ext cx="1871041" cy="1207863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Simplifies to 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80234" y="563986"/>
            <a:ext cx="2198589" cy="4049253"/>
            <a:chOff x="780234" y="1045730"/>
            <a:chExt cx="2198589" cy="4049253"/>
          </a:xfrm>
        </p:grpSpPr>
        <p:grpSp>
          <p:nvGrpSpPr>
            <p:cNvPr id="13" name="Group 12"/>
            <p:cNvGrpSpPr/>
            <p:nvPr/>
          </p:nvGrpSpPr>
          <p:grpSpPr>
            <a:xfrm>
              <a:off x="780234" y="1045730"/>
              <a:ext cx="2198589" cy="3377968"/>
              <a:chOff x="870951" y="1141096"/>
              <a:chExt cx="2198589" cy="337796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870951" y="1141096"/>
                <a:ext cx="2198589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Scenario With 2 Parts</a:t>
                </a:r>
                <a:endParaRPr lang="en-US" dirty="0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83014" y="1745401"/>
                <a:ext cx="1174462" cy="2773663"/>
                <a:chOff x="1013036" y="1745401"/>
                <a:chExt cx="1174462" cy="2773663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1013036" y="1745401"/>
                  <a:ext cx="290727" cy="369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</a:t>
                  </a:r>
                  <a:endParaRPr lang="en-US" dirty="0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1666851" y="1745401"/>
                  <a:ext cx="330289" cy="369332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G</a:t>
                  </a:r>
                  <a:endParaRPr lang="en-US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1349017" y="1745401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2002832" y="1745401"/>
                  <a:ext cx="1846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1013036" y="2572537"/>
                  <a:ext cx="290727" cy="369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</a:t>
                  </a:r>
                  <a:endParaRPr lang="en-US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1666851" y="2572537"/>
                  <a:ext cx="330289" cy="369332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G</a:t>
                  </a:r>
                  <a:endParaRPr lang="en-US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1349017" y="2572537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*</a:t>
                  </a:r>
                  <a:endParaRPr lang="en-US" dirty="0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1013036" y="3351358"/>
                  <a:ext cx="290727" cy="369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</a:t>
                  </a:r>
                  <a:endParaRPr lang="en-US" dirty="0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1666851" y="3351358"/>
                  <a:ext cx="330289" cy="369332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G</a:t>
                  </a:r>
                  <a:endParaRPr lang="en-US" dirty="0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1349017" y="335135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^</a:t>
                  </a:r>
                  <a:endParaRPr lang="en-US" dirty="0"/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2002832" y="3351358"/>
                  <a:ext cx="1846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1013036" y="4149732"/>
                  <a:ext cx="290727" cy="369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</a:t>
                  </a:r>
                  <a:endParaRPr lang="en-US" dirty="0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1666851" y="4149732"/>
                  <a:ext cx="330289" cy="369332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G</a:t>
                  </a:r>
                  <a:endParaRPr lang="en-US" dirty="0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1349017" y="4149732"/>
                  <a:ext cx="2744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/</a:t>
                  </a:r>
                  <a:endParaRPr lang="en-US" dirty="0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2002832" y="4149732"/>
                  <a:ext cx="1846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6" name="TextBox 15"/>
            <p:cNvSpPr txBox="1"/>
            <p:nvPr/>
          </p:nvSpPr>
          <p:spPr>
            <a:xfrm>
              <a:off x="1583024" y="4725651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80078" y="660187"/>
            <a:ext cx="3829545" cy="3583720"/>
            <a:chOff x="4980078" y="2106869"/>
            <a:chExt cx="3829545" cy="3583720"/>
          </a:xfrm>
        </p:grpSpPr>
        <p:grpSp>
          <p:nvGrpSpPr>
            <p:cNvPr id="3" name="Group 2"/>
            <p:cNvGrpSpPr/>
            <p:nvPr/>
          </p:nvGrpSpPr>
          <p:grpSpPr>
            <a:xfrm>
              <a:off x="5088229" y="2106869"/>
              <a:ext cx="3496898" cy="963487"/>
              <a:chOff x="3432080" y="3366353"/>
              <a:chExt cx="3496898" cy="963487"/>
            </a:xfrm>
          </p:grpSpPr>
          <p:sp>
            <p:nvSpPr>
              <p:cNvPr id="4" name="Cloud 3"/>
              <p:cNvSpPr/>
              <p:nvPr/>
            </p:nvSpPr>
            <p:spPr>
              <a:xfrm>
                <a:off x="3432080" y="3366353"/>
                <a:ext cx="1527193" cy="963487"/>
              </a:xfrm>
              <a:prstGeom prst="clou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F’s changes</a:t>
                </a:r>
                <a:endParaRPr lang="en-US" dirty="0"/>
              </a:p>
            </p:txBody>
          </p:sp>
          <p:sp>
            <p:nvSpPr>
              <p:cNvPr id="7" name="Cloud 6"/>
              <p:cNvSpPr/>
              <p:nvPr/>
            </p:nvSpPr>
            <p:spPr>
              <a:xfrm>
                <a:off x="5401785" y="3366353"/>
                <a:ext cx="1527193" cy="963487"/>
              </a:xfrm>
              <a:prstGeom prst="cloud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G’s changes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046963" y="366343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4980078" y="3660334"/>
              <a:ext cx="1751689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Convert df to dx</a:t>
              </a:r>
              <a:endParaRPr lang="en-US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5088229" y="4727102"/>
              <a:ext cx="3496898" cy="963487"/>
              <a:chOff x="3432080" y="3366353"/>
              <a:chExt cx="3496898" cy="963487"/>
            </a:xfrm>
          </p:grpSpPr>
          <p:sp>
            <p:nvSpPr>
              <p:cNvPr id="34" name="Cloud 33"/>
              <p:cNvSpPr/>
              <p:nvPr/>
            </p:nvSpPr>
            <p:spPr>
              <a:xfrm>
                <a:off x="3432080" y="3366353"/>
                <a:ext cx="1527193" cy="963487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X’s changes</a:t>
                </a:r>
                <a:endParaRPr lang="en-US" dirty="0"/>
              </a:p>
            </p:txBody>
          </p:sp>
          <p:sp>
            <p:nvSpPr>
              <p:cNvPr id="35" name="Cloud 34"/>
              <p:cNvSpPr/>
              <p:nvPr/>
            </p:nvSpPr>
            <p:spPr>
              <a:xfrm>
                <a:off x="5401785" y="3366353"/>
                <a:ext cx="1527193" cy="963487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X’s changes</a:t>
                </a:r>
                <a:endParaRPr lang="en-US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046963" y="366343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7057934" y="3660334"/>
              <a:ext cx="1751689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Convert dg to dx</a:t>
              </a:r>
              <a:endParaRPr lang="en-US" dirty="0"/>
            </a:p>
          </p:txBody>
        </p:sp>
        <p:cxnSp>
          <p:nvCxnSpPr>
            <p:cNvPr id="6" name="Straight Arrow Connector 5"/>
            <p:cNvCxnSpPr>
              <a:stCxn id="4" idx="1"/>
            </p:cNvCxnSpPr>
            <p:nvPr/>
          </p:nvCxnSpPr>
          <p:spPr>
            <a:xfrm>
              <a:off x="5851826" y="3069330"/>
              <a:ext cx="4097" cy="591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7815093" y="3069330"/>
              <a:ext cx="4097" cy="591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5847264" y="4029666"/>
              <a:ext cx="4097" cy="591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7819190" y="4029666"/>
              <a:ext cx="4097" cy="591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2194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591774" y="911956"/>
            <a:ext cx="1527193" cy="96348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F’s changes</a:t>
            </a:r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6469989" y="911956"/>
            <a:ext cx="1527193" cy="963487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G’s changes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45802" y="12090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4" name="Cloud 33"/>
          <p:cNvSpPr/>
          <p:nvPr/>
        </p:nvSpPr>
        <p:spPr>
          <a:xfrm>
            <a:off x="591774" y="3532189"/>
            <a:ext cx="1527193" cy="963487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X’s changes</a:t>
            </a:r>
            <a:endParaRPr lang="en-US" dirty="0"/>
          </a:p>
        </p:txBody>
      </p:sp>
      <p:sp>
        <p:nvSpPr>
          <p:cNvPr id="35" name="Cloud 34"/>
          <p:cNvSpPr/>
          <p:nvPr/>
        </p:nvSpPr>
        <p:spPr>
          <a:xfrm>
            <a:off x="6469989" y="3532189"/>
            <a:ext cx="1527193" cy="963487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X’s changes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645802" y="382926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469989" y="2465421"/>
            <a:ext cx="175168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Convert dg to dx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351041" y="1874417"/>
            <a:ext cx="8659" cy="591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227148" y="1874417"/>
            <a:ext cx="4097" cy="591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353322" y="2834753"/>
            <a:ext cx="4097" cy="591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7231245" y="2834753"/>
            <a:ext cx="4097" cy="591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Off-page Connector 11"/>
          <p:cNvSpPr/>
          <p:nvPr/>
        </p:nvSpPr>
        <p:spPr>
          <a:xfrm>
            <a:off x="506420" y="2481892"/>
            <a:ext cx="1697901" cy="458629"/>
          </a:xfrm>
          <a:prstGeom prst="flowChartOffpage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dk1"/>
                </a:solidFill>
              </a:rPr>
              <a:t>Convert df to dx</a:t>
            </a:r>
          </a:p>
        </p:txBody>
      </p:sp>
    </p:spTree>
    <p:extLst>
      <p:ext uri="{BB962C8B-B14F-4D97-AF65-F5344CB8AC3E}">
        <p14:creationId xmlns:p14="http://schemas.microsoft.com/office/powerpoint/2010/main" val="1338346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591774" y="911956"/>
            <a:ext cx="1527193" cy="96348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Hours</a:t>
            </a:r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6469989" y="911956"/>
            <a:ext cx="1527193" cy="963487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G’s changes</a:t>
            </a:r>
            <a:endParaRPr lang="en-US" dirty="0"/>
          </a:p>
        </p:txBody>
      </p:sp>
      <p:sp>
        <p:nvSpPr>
          <p:cNvPr id="34" name="Cloud 33"/>
          <p:cNvSpPr/>
          <p:nvPr/>
        </p:nvSpPr>
        <p:spPr>
          <a:xfrm>
            <a:off x="591774" y="3532189"/>
            <a:ext cx="1527193" cy="963487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X’s changes</a:t>
            </a:r>
            <a:endParaRPr lang="en-US" dirty="0"/>
          </a:p>
        </p:txBody>
      </p:sp>
      <p:sp>
        <p:nvSpPr>
          <p:cNvPr id="35" name="Cloud 34"/>
          <p:cNvSpPr/>
          <p:nvPr/>
        </p:nvSpPr>
        <p:spPr>
          <a:xfrm>
            <a:off x="6469989" y="3532189"/>
            <a:ext cx="1527193" cy="963487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X’s changes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645802" y="382926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469989" y="2465421"/>
            <a:ext cx="175168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Convert dg to dx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7227148" y="1874417"/>
            <a:ext cx="4097" cy="591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353322" y="2834753"/>
            <a:ext cx="4097" cy="591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7231245" y="2834753"/>
            <a:ext cx="4097" cy="591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Off-page Connector 11"/>
          <p:cNvSpPr/>
          <p:nvPr/>
        </p:nvSpPr>
        <p:spPr>
          <a:xfrm rot="16200000">
            <a:off x="1951968" y="1753283"/>
            <a:ext cx="2172613" cy="458628"/>
          </a:xfrm>
          <a:prstGeom prst="flowChartOffpage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dk1"/>
                </a:solidFill>
              </a:rPr>
              <a:t>  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4" name="Cloud 13"/>
          <p:cNvSpPr/>
          <p:nvPr/>
        </p:nvSpPr>
        <p:spPr>
          <a:xfrm>
            <a:off x="4221986" y="896292"/>
            <a:ext cx="1527193" cy="96348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Seconds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28556" y="1105275"/>
            <a:ext cx="1514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Seconds/Hour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28556" y="5373521"/>
            <a:ext cx="2560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 f(g(x)) ]’  = f’(g(x)) * g’(x)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54080" y="5373521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 f(A) ]’  = f’(A) * A’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39227" y="5054677"/>
            <a:ext cx="37536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you stop analyzing at A… then A’ = 1</a:t>
            </a:r>
          </a:p>
          <a:p>
            <a:endParaRPr lang="en-US" dirty="0"/>
          </a:p>
          <a:p>
            <a:r>
              <a:rPr lang="en-US" dirty="0" err="1" smtClean="0"/>
              <a:t>dA</a:t>
            </a:r>
            <a:r>
              <a:rPr lang="en-US" dirty="0" smtClean="0"/>
              <a:t>/</a:t>
            </a:r>
            <a:r>
              <a:rPr lang="en-US" dirty="0" err="1" smtClean="0"/>
              <a:t>dA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16353" y="5906108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df/dx = df/dg * dg/dx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16353" y="6330308"/>
            <a:ext cx="3709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dollars/yen = dollars/euro * euro/yen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912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3237292" y="1003140"/>
            <a:ext cx="26161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891107" y="1003140"/>
            <a:ext cx="29331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573273" y="10031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8177" y="43068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derivative of 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022452" y="43068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derivative of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62446" y="1003140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520053" y="10031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00559" y="1003140"/>
            <a:ext cx="26161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760302" y="1003140"/>
            <a:ext cx="41459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dg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465986" y="10031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823406" y="1003140"/>
            <a:ext cx="37702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df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157758" y="1003140"/>
            <a:ext cx="29331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7499806" y="10031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603881" y="1003140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5490990" y="1893078"/>
            <a:ext cx="105406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dg/dx = 2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7551333" y="1896544"/>
            <a:ext cx="102312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df/dx = 1</a:t>
            </a:r>
            <a:endParaRPr lang="en-US" dirty="0"/>
          </a:p>
        </p:txBody>
      </p:sp>
      <p:cxnSp>
        <p:nvCxnSpPr>
          <p:cNvPr id="79" name="Straight Arrow Connector 78"/>
          <p:cNvCxnSpPr>
            <a:stCxn id="58" idx="2"/>
          </p:cNvCxnSpPr>
          <p:nvPr/>
        </p:nvCxnSpPr>
        <p:spPr>
          <a:xfrm>
            <a:off x="5331364" y="1372472"/>
            <a:ext cx="10301" cy="1437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7282872" y="1385172"/>
            <a:ext cx="10301" cy="1437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862078" y="2850807"/>
            <a:ext cx="89822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(x + 3)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6820135" y="2850807"/>
            <a:ext cx="105406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(2x + 7)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5865397" y="2836970"/>
            <a:ext cx="61900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2dx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8110877" y="2845496"/>
            <a:ext cx="61900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1dx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592440" y="1008673"/>
            <a:ext cx="76095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(x + 3)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1661177" y="1015840"/>
            <a:ext cx="87795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(2x + 7)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1353398" y="1008673"/>
            <a:ext cx="299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</a:t>
            </a:r>
          </a:p>
        </p:txBody>
      </p:sp>
      <p:cxnSp>
        <p:nvCxnSpPr>
          <p:cNvPr id="90" name="Elbow Connector 89"/>
          <p:cNvCxnSpPr>
            <a:stCxn id="86" idx="2"/>
            <a:endCxn id="53" idx="2"/>
          </p:cNvCxnSpPr>
          <p:nvPr/>
        </p:nvCxnSpPr>
        <p:spPr>
          <a:xfrm rot="5400000" flipH="1" flipV="1">
            <a:off x="2167741" y="177650"/>
            <a:ext cx="5533" cy="2395178"/>
          </a:xfrm>
          <a:prstGeom prst="bentConnector3">
            <a:avLst>
              <a:gd name="adj1" fmla="val -4131574"/>
            </a:avLst>
          </a:prstGeom>
          <a:ln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>
            <a:stCxn id="87" idx="2"/>
            <a:endCxn id="54" idx="2"/>
          </p:cNvCxnSpPr>
          <p:nvPr/>
        </p:nvCxnSpPr>
        <p:spPr>
          <a:xfrm rot="5400000" flipH="1" flipV="1">
            <a:off x="3062610" y="410015"/>
            <a:ext cx="12700" cy="1937614"/>
          </a:xfrm>
          <a:prstGeom prst="bentConnector3">
            <a:avLst>
              <a:gd name="adj1" fmla="val -3559110"/>
            </a:avLst>
          </a:prstGeom>
          <a:ln>
            <a:solidFill>
              <a:schemeClr val="accent2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252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3237292" y="1003140"/>
            <a:ext cx="29523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490960" y="944350"/>
            <a:ext cx="288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/>
              <a:t>6</a:t>
            </a:r>
            <a:endParaRPr lang="en-US" sz="2400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435964" y="448543"/>
            <a:ext cx="139012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derivative of 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689847" y="448543"/>
            <a:ext cx="139012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derivative of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62446" y="1003140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200559" y="1003140"/>
            <a:ext cx="29523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304250" y="1003140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5490990" y="1893078"/>
            <a:ext cx="1505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da/dx = 2x + 3</a:t>
            </a:r>
            <a:endParaRPr lang="en-US" dirty="0"/>
          </a:p>
        </p:txBody>
      </p:sp>
      <p:cxnSp>
        <p:nvCxnSpPr>
          <p:cNvPr id="79" name="Straight Arrow Connector 78"/>
          <p:cNvCxnSpPr>
            <a:stCxn id="58" idx="2"/>
          </p:cNvCxnSpPr>
          <p:nvPr/>
        </p:nvCxnSpPr>
        <p:spPr>
          <a:xfrm flipH="1">
            <a:off x="5341665" y="1372472"/>
            <a:ext cx="6512" cy="1437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412576" y="2850807"/>
            <a:ext cx="134772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(x</a:t>
            </a:r>
            <a:r>
              <a:rPr lang="en-US" baseline="30000" dirty="0"/>
              <a:t>2</a:t>
            </a:r>
            <a:r>
              <a:rPr lang="en-US" dirty="0"/>
              <a:t> + 3x + 1)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865397" y="2836970"/>
            <a:ext cx="61900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2dx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592440" y="1008673"/>
            <a:ext cx="1379254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(x</a:t>
            </a:r>
            <a:r>
              <a:rPr lang="en-US" baseline="30000" dirty="0" smtClean="0"/>
              <a:t>2</a:t>
            </a:r>
            <a:r>
              <a:rPr lang="en-US" dirty="0" smtClean="0"/>
              <a:t> + 3x + 1)</a:t>
            </a:r>
            <a:r>
              <a:rPr lang="en-US" sz="2400" baseline="30000" dirty="0" smtClean="0"/>
              <a:t>6</a:t>
            </a:r>
            <a:endParaRPr lang="en-US" sz="2400" dirty="0"/>
          </a:p>
        </p:txBody>
      </p:sp>
      <p:cxnSp>
        <p:nvCxnSpPr>
          <p:cNvPr id="90" name="Elbow Connector 89"/>
          <p:cNvCxnSpPr>
            <a:stCxn id="86" idx="2"/>
            <a:endCxn id="53" idx="2"/>
          </p:cNvCxnSpPr>
          <p:nvPr/>
        </p:nvCxnSpPr>
        <p:spPr>
          <a:xfrm rot="5400000" flipH="1" flipV="1">
            <a:off x="2330721" y="323817"/>
            <a:ext cx="5533" cy="2102843"/>
          </a:xfrm>
          <a:prstGeom prst="bentConnector3">
            <a:avLst>
              <a:gd name="adj1" fmla="val -4131574"/>
            </a:avLst>
          </a:prstGeom>
          <a:ln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64902" y="926107"/>
            <a:ext cx="288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/>
              <a:t>5</a:t>
            </a:r>
            <a:endParaRPr lang="en-US" sz="2400" baseline="30000" dirty="0"/>
          </a:p>
        </p:txBody>
      </p:sp>
      <p:sp>
        <p:nvSpPr>
          <p:cNvPr id="2" name="Rectangle 1"/>
          <p:cNvSpPr/>
          <p:nvPr/>
        </p:nvSpPr>
        <p:spPr>
          <a:xfrm>
            <a:off x="4909113" y="996915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643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loud 29"/>
          <p:cNvSpPr/>
          <p:nvPr/>
        </p:nvSpPr>
        <p:spPr>
          <a:xfrm>
            <a:off x="4595086" y="2088390"/>
            <a:ext cx="1527193" cy="963487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x’s changes</a:t>
            </a:r>
            <a:endParaRPr lang="en-US" dirty="0"/>
          </a:p>
        </p:txBody>
      </p:sp>
      <p:sp>
        <p:nvSpPr>
          <p:cNvPr id="32" name="Cloud 31"/>
          <p:cNvSpPr/>
          <p:nvPr/>
        </p:nvSpPr>
        <p:spPr>
          <a:xfrm>
            <a:off x="689942" y="2088390"/>
            <a:ext cx="1527193" cy="96348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F’s changes</a:t>
            </a:r>
            <a:endParaRPr lang="en-US" dirty="0"/>
          </a:p>
        </p:txBody>
      </p:sp>
      <p:sp>
        <p:nvSpPr>
          <p:cNvPr id="2" name="Pentagon 1"/>
          <p:cNvSpPr/>
          <p:nvPr/>
        </p:nvSpPr>
        <p:spPr>
          <a:xfrm>
            <a:off x="2375295" y="1991606"/>
            <a:ext cx="964228" cy="1105275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df/dx</a:t>
            </a:r>
          </a:p>
        </p:txBody>
      </p:sp>
      <p:sp>
        <p:nvSpPr>
          <p:cNvPr id="38" name="Cloud 37"/>
          <p:cNvSpPr/>
          <p:nvPr/>
        </p:nvSpPr>
        <p:spPr>
          <a:xfrm>
            <a:off x="689942" y="3770184"/>
            <a:ext cx="1527193" cy="96348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df’s</a:t>
            </a:r>
            <a:r>
              <a:rPr lang="en-US" dirty="0" smtClean="0"/>
              <a:t> changes</a:t>
            </a:r>
            <a:endParaRPr lang="en-US" dirty="0"/>
          </a:p>
        </p:txBody>
      </p:sp>
      <p:sp>
        <p:nvSpPr>
          <p:cNvPr id="40" name="Pentagon 39"/>
          <p:cNvSpPr/>
          <p:nvPr/>
        </p:nvSpPr>
        <p:spPr>
          <a:xfrm>
            <a:off x="2375295" y="3673400"/>
            <a:ext cx="964228" cy="1105275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df/dx</a:t>
            </a:r>
          </a:p>
        </p:txBody>
      </p:sp>
      <p:sp>
        <p:nvSpPr>
          <p:cNvPr id="41" name="Cloud 40"/>
          <p:cNvSpPr/>
          <p:nvPr/>
        </p:nvSpPr>
        <p:spPr>
          <a:xfrm>
            <a:off x="3618633" y="3770184"/>
            <a:ext cx="1527193" cy="963487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dx’s</a:t>
            </a:r>
            <a:r>
              <a:rPr lang="en-US" dirty="0" smtClean="0"/>
              <a:t> changes</a:t>
            </a:r>
            <a:endParaRPr lang="en-US" dirty="0"/>
          </a:p>
        </p:txBody>
      </p:sp>
      <p:sp>
        <p:nvSpPr>
          <p:cNvPr id="44" name="Cloud 43"/>
          <p:cNvSpPr/>
          <p:nvPr/>
        </p:nvSpPr>
        <p:spPr>
          <a:xfrm>
            <a:off x="689942" y="5180717"/>
            <a:ext cx="1527193" cy="963487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dg’s changes</a:t>
            </a:r>
            <a:endParaRPr lang="en-US" dirty="0"/>
          </a:p>
        </p:txBody>
      </p:sp>
      <p:sp>
        <p:nvSpPr>
          <p:cNvPr id="47" name="Pentagon 46"/>
          <p:cNvSpPr/>
          <p:nvPr/>
        </p:nvSpPr>
        <p:spPr>
          <a:xfrm>
            <a:off x="2375295" y="5083933"/>
            <a:ext cx="964228" cy="1105275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dk1"/>
                </a:solidFill>
              </a:rPr>
              <a:t>dg</a:t>
            </a:r>
            <a:br>
              <a:rPr lang="en-US" dirty="0" smtClean="0">
                <a:solidFill>
                  <a:schemeClr val="dk1"/>
                </a:solidFill>
              </a:rPr>
            </a:br>
            <a:r>
              <a:rPr lang="en-US" dirty="0" smtClean="0">
                <a:solidFill>
                  <a:schemeClr val="dk1"/>
                </a:solidFill>
              </a:rPr>
              <a:t>-----</a:t>
            </a:r>
            <a:br>
              <a:rPr lang="en-US" dirty="0" smtClean="0">
                <a:solidFill>
                  <a:schemeClr val="dk1"/>
                </a:solidFill>
              </a:rPr>
            </a:br>
            <a:r>
              <a:rPr lang="en-US" dirty="0" smtClean="0">
                <a:solidFill>
                  <a:schemeClr val="dk1"/>
                </a:solidFill>
              </a:rPr>
              <a:t>dx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50" name="Cloud 49"/>
          <p:cNvSpPr/>
          <p:nvPr/>
        </p:nvSpPr>
        <p:spPr>
          <a:xfrm>
            <a:off x="3618633" y="5180717"/>
            <a:ext cx="1527193" cy="963487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dx’s</a:t>
            </a:r>
            <a:endParaRPr lang="en-US" dirty="0" smtClean="0"/>
          </a:p>
          <a:p>
            <a:pPr algn="ctr"/>
            <a:r>
              <a:rPr lang="en-US" dirty="0" smtClean="0"/>
              <a:t>changes </a:t>
            </a:r>
            <a:endParaRPr lang="en-US" dirty="0"/>
          </a:p>
        </p:txBody>
      </p:sp>
      <p:sp>
        <p:nvSpPr>
          <p:cNvPr id="53" name="Cloud 52"/>
          <p:cNvSpPr/>
          <p:nvPr/>
        </p:nvSpPr>
        <p:spPr>
          <a:xfrm>
            <a:off x="689942" y="495644"/>
            <a:ext cx="1527193" cy="963487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Paint $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603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788081" y="719051"/>
            <a:ext cx="1527193" cy="96348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Wood $</a:t>
            </a:r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4986032" y="719051"/>
            <a:ext cx="1527193" cy="963487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Paint $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61005" y="101612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0" name="Cloud 29"/>
          <p:cNvSpPr/>
          <p:nvPr/>
        </p:nvSpPr>
        <p:spPr>
          <a:xfrm>
            <a:off x="1788081" y="3304555"/>
            <a:ext cx="1527193" cy="963487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Wood</a:t>
            </a:r>
            <a:r>
              <a:rPr lang="en-US" dirty="0"/>
              <a:t> </a:t>
            </a:r>
            <a:r>
              <a:rPr lang="en-US" dirty="0" smtClean="0"/>
              <a:t>¥</a:t>
            </a:r>
            <a:endParaRPr lang="en-US" dirty="0"/>
          </a:p>
        </p:txBody>
      </p:sp>
      <p:sp>
        <p:nvSpPr>
          <p:cNvPr id="31" name="Cloud 30"/>
          <p:cNvSpPr/>
          <p:nvPr/>
        </p:nvSpPr>
        <p:spPr>
          <a:xfrm>
            <a:off x="4986032" y="3304555"/>
            <a:ext cx="1527193" cy="963487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Paint</a:t>
            </a:r>
            <a:r>
              <a:rPr lang="en-US" dirty="0"/>
              <a:t> </a:t>
            </a:r>
            <a:r>
              <a:rPr lang="en-US" dirty="0" smtClean="0"/>
              <a:t>¥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961005" y="36016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45798" y="1822529"/>
            <a:ext cx="11759" cy="13639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743749" y="1822529"/>
            <a:ext cx="11759" cy="13639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81913" y="2166984"/>
            <a:ext cx="213952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Convert Wood $ to </a:t>
            </a:r>
            <a:r>
              <a:rPr lang="en-US" dirty="0"/>
              <a:t>¥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24216" y="2163518"/>
            <a:ext cx="205082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Convert Paint $ to </a:t>
            </a:r>
            <a:r>
              <a:rPr lang="en-US" dirty="0"/>
              <a:t>¥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874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788081" y="719051"/>
            <a:ext cx="1527193" cy="96348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F’s Changes</a:t>
            </a:r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4855124" y="719051"/>
            <a:ext cx="1527193" cy="963487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G’s Changes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61005" y="101612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0" name="Cloud 29"/>
          <p:cNvSpPr/>
          <p:nvPr/>
        </p:nvSpPr>
        <p:spPr>
          <a:xfrm>
            <a:off x="1788081" y="3304555"/>
            <a:ext cx="1527193" cy="963487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X’s changes</a:t>
            </a:r>
            <a:endParaRPr lang="en-US" dirty="0"/>
          </a:p>
        </p:txBody>
      </p:sp>
      <p:sp>
        <p:nvSpPr>
          <p:cNvPr id="31" name="Cloud 30"/>
          <p:cNvSpPr/>
          <p:nvPr/>
        </p:nvSpPr>
        <p:spPr>
          <a:xfrm>
            <a:off x="4855124" y="3304555"/>
            <a:ext cx="1527193" cy="963487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X’s changes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961005" y="36016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45798" y="1822529"/>
            <a:ext cx="11759" cy="13639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12841" y="1822529"/>
            <a:ext cx="11759" cy="13639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81913" y="2166984"/>
            <a:ext cx="175168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Convert df to dx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50534" y="2163518"/>
            <a:ext cx="173637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Convert dg to dx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875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480228"/>
              </p:ext>
            </p:extLst>
          </p:nvPr>
        </p:nvGraphicFramePr>
        <p:xfrm>
          <a:off x="457200" y="1600199"/>
          <a:ext cx="5169878" cy="1897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4939"/>
                <a:gridCol w="2584939"/>
              </a:tblGrid>
              <a:tr h="379437"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Derivative</a:t>
                      </a:r>
                      <a:endParaRPr lang="en-US" dirty="0"/>
                    </a:p>
                  </a:txBody>
                  <a:tcPr/>
                </a:tc>
              </a:tr>
              <a:tr h="379437">
                <a:tc>
                  <a:txBody>
                    <a:bodyPr/>
                    <a:lstStyle/>
                    <a:p>
                      <a:r>
                        <a:rPr lang="en-US" dirty="0" smtClean="0"/>
                        <a:t>A + B +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 ] + [ ] + [ ]</a:t>
                      </a:r>
                      <a:endParaRPr lang="en-US" dirty="0"/>
                    </a:p>
                  </a:txBody>
                  <a:tcPr/>
                </a:tc>
              </a:tr>
              <a:tr h="379437">
                <a:tc>
                  <a:txBody>
                    <a:bodyPr/>
                    <a:lstStyle/>
                    <a:p>
                      <a:r>
                        <a:rPr lang="en-US" dirty="0" smtClean="0"/>
                        <a:t>A * B *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 ] +</a:t>
                      </a:r>
                      <a:r>
                        <a:rPr lang="en-US" baseline="0" dirty="0" smtClean="0"/>
                        <a:t> [ ] + [ ]</a:t>
                      </a:r>
                      <a:endParaRPr lang="en-US" dirty="0"/>
                    </a:p>
                  </a:txBody>
                  <a:tcPr/>
                </a:tc>
              </a:tr>
              <a:tr h="379437">
                <a:tc>
                  <a:txBody>
                    <a:bodyPr/>
                    <a:lstStyle/>
                    <a:p>
                      <a:r>
                        <a:rPr lang="en-US" dirty="0" smtClean="0"/>
                        <a:t>A^(B^C)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 ] + [ ] + [ ]</a:t>
                      </a:r>
                      <a:endParaRPr lang="en-US" dirty="0"/>
                    </a:p>
                  </a:txBody>
                  <a:tcPr/>
                </a:tc>
              </a:tr>
              <a:tr h="3794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 ] + [ ] + [ ]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280947"/>
            <a:ext cx="470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Three inputs, 3 changing perspectives to include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3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969121"/>
              </p:ext>
            </p:extLst>
          </p:nvPr>
        </p:nvGraphicFramePr>
        <p:xfrm>
          <a:off x="457200" y="1600199"/>
          <a:ext cx="7378490" cy="3453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8438"/>
                <a:gridCol w="2998426"/>
                <a:gridCol w="1871626"/>
              </a:tblGrid>
              <a:tr h="36341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Derivative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Fuzzy Derivative</a:t>
                      </a:r>
                      <a:endParaRPr lang="en-US" dirty="0"/>
                    </a:p>
                  </a:txBody>
                  <a:tcPr/>
                </a:tc>
              </a:tr>
              <a:tr h="7987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0914">
                <a:tc>
                  <a:txBody>
                    <a:bodyPr/>
                    <a:lstStyle/>
                    <a:p>
                      <a:r>
                        <a:rPr lang="en-US" dirty="0" smtClean="0"/>
                        <a:t>A * B *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 ] +</a:t>
                      </a:r>
                      <a:r>
                        <a:rPr lang="en-US" baseline="0" dirty="0" smtClean="0"/>
                        <a:t> [ ] + [ 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46908">
                <a:tc>
                  <a:txBody>
                    <a:bodyPr/>
                    <a:lstStyle/>
                    <a:p>
                      <a:r>
                        <a:rPr lang="en-US" dirty="0" smtClean="0"/>
                        <a:t>A^(B^C)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 ] + [ ] + [ 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09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 ] + [ ] + [ 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2861" y="194718"/>
            <a:ext cx="2198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Scenario With 2 Parts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603093" y="194718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Fuzzy Viewpoint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599763" y="2232370"/>
            <a:ext cx="972044" cy="369332"/>
            <a:chOff x="580224" y="2242140"/>
            <a:chExt cx="972044" cy="369332"/>
          </a:xfrm>
        </p:grpSpPr>
        <p:sp>
          <p:nvSpPr>
            <p:cNvPr id="23" name="TextBox 22"/>
            <p:cNvSpPr txBox="1"/>
            <p:nvPr/>
          </p:nvSpPr>
          <p:spPr>
            <a:xfrm>
              <a:off x="580224" y="2242140"/>
              <a:ext cx="318229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34039" y="2242140"/>
              <a:ext cx="318229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16205" y="224214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193395" y="5323998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4" name="Cloud 53"/>
          <p:cNvSpPr/>
          <p:nvPr/>
        </p:nvSpPr>
        <p:spPr>
          <a:xfrm>
            <a:off x="3310940" y="2041768"/>
            <a:ext cx="1404865" cy="63316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A’s changes</a:t>
            </a:r>
            <a:endParaRPr lang="en-US" sz="1400" dirty="0"/>
          </a:p>
        </p:txBody>
      </p:sp>
      <p:sp>
        <p:nvSpPr>
          <p:cNvPr id="55" name="Cloud 54"/>
          <p:cNvSpPr/>
          <p:nvPr/>
        </p:nvSpPr>
        <p:spPr>
          <a:xfrm>
            <a:off x="5280645" y="2041768"/>
            <a:ext cx="1404865" cy="633163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B’s changes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4925824" y="2137526"/>
            <a:ext cx="276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+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47784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96741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Derivative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 + B +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 ] + [ ] + [ 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 * B *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 ] +</a:t>
                      </a:r>
                      <a:r>
                        <a:rPr lang="en-US" baseline="0" dirty="0" smtClean="0"/>
                        <a:t> [ ] + [ 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A^(B^C)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 ] + [ ] + [ 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A^B /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 ] + [ ] + [ ]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280947"/>
            <a:ext cx="470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Three inputs, 3 changing perspectives to include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470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635018" y="3345323"/>
            <a:ext cx="1689607" cy="1689607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2630796" y="5511458"/>
            <a:ext cx="1258700" cy="1258700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5644333" y="2455124"/>
            <a:ext cx="980831" cy="980831"/>
          </a:xfrm>
          <a:prstGeom prst="rect">
            <a:avLst/>
          </a:prstGeom>
          <a:effectLst/>
          <a:scene3d>
            <a:camera prst="orthographicFront">
              <a:rot lat="20713977" lon="3058358" rev="0"/>
            </a:camera>
            <a:lightRig rig="threePt" dir="t">
              <a:rot lat="0" lon="0" rev="14640000"/>
            </a:lightRig>
          </a:scene3d>
          <a:sp3d extrusionH="1016000" contourW="12700" prstMaterial="matte">
            <a:extrusionClr>
              <a:schemeClr val="tx2">
                <a:lumMod val="60000"/>
                <a:lumOff val="40000"/>
              </a:schemeClr>
            </a:extrusionClr>
            <a:contourClr>
              <a:schemeClr val="tx2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417638"/>
            <a:ext cx="1190664" cy="1196302"/>
          </a:xfrm>
          <a:prstGeom prst="rect">
            <a:avLst/>
          </a:prstGeom>
          <a:effectLst/>
          <a:scene3d>
            <a:camera prst="orthographicFront">
              <a:rot lat="20713977" lon="3058358" rev="0"/>
            </a:camera>
            <a:lightRig rig="sunset" dir="t"/>
          </a:scene3d>
          <a:sp3d extrusionH="1270000" contourW="12700" prstMaterial="legacyWireframe">
            <a:extrusionClr>
              <a:schemeClr val="bg1"/>
            </a:extrusionClr>
            <a:contourClr>
              <a:schemeClr val="accent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5250396"/>
            <a:ext cx="980836" cy="9808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91553" y="409382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7326160" y="395773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5598312" y="27227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241024" y="3115645"/>
            <a:ext cx="1088606" cy="58126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683236" y="3115644"/>
            <a:ext cx="980836" cy="98083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>
              <a:rot lat="1200000" lon="2399985" rev="0"/>
            </a:camera>
            <a:lightRig rig="threePt" dir="t">
              <a:rot lat="0" lon="0" rev="4140000"/>
            </a:lightRig>
          </a:scene3d>
          <a:sp3d extrusionH="127000"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732246" y="873197"/>
            <a:ext cx="1" cy="99636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6066706" y="3115644"/>
            <a:ext cx="1440134" cy="320312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017842" y="2891757"/>
            <a:ext cx="980836" cy="98083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>
              <a:rot lat="1200000" lon="18899980" rev="0"/>
            </a:camera>
            <a:lightRig rig="threePt" dir="t"/>
          </a:scene3d>
          <a:sp3d extrusionH="127000"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265346" y="382779"/>
            <a:ext cx="980836" cy="98083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>
              <a:rot lat="19409007" lon="17608443" rev="4482736"/>
            </a:camera>
            <a:lightRig rig="threePt" dir="t"/>
          </a:scene3d>
          <a:sp3d extrusionH="127000"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96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643" y="981991"/>
            <a:ext cx="4115539" cy="3744073"/>
            <a:chOff x="1860065" y="1237695"/>
            <a:chExt cx="4115539" cy="3744073"/>
          </a:xfrm>
        </p:grpSpPr>
        <p:sp>
          <p:nvSpPr>
            <p:cNvPr id="7" name="Rectangle 6"/>
            <p:cNvSpPr/>
            <p:nvPr/>
          </p:nvSpPr>
          <p:spPr>
            <a:xfrm rot="10800000">
              <a:off x="3750608" y="3056045"/>
              <a:ext cx="980831" cy="980831"/>
            </a:xfrm>
            <a:prstGeom prst="rect">
              <a:avLst/>
            </a:prstGeom>
            <a:effectLst/>
            <a:scene3d>
              <a:camera prst="orthographicFront">
                <a:rot lat="20713977" lon="3058358" rev="0"/>
              </a:camera>
              <a:lightRig rig="threePt" dir="t">
                <a:rot lat="0" lon="0" rev="14640000"/>
              </a:lightRig>
            </a:scene3d>
            <a:sp3d extrusionH="1016000" contourW="12700" prstMaterial="matte">
              <a:extrusionClr>
                <a:schemeClr val="tx2">
                  <a:lumMod val="60000"/>
                  <a:lumOff val="40000"/>
                </a:schemeClr>
              </a:extrusionClr>
              <a:contourClr>
                <a:schemeClr val="tx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68382" y="4612436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30000" dirty="0" smtClean="0"/>
                <a:t>2</a:t>
              </a:r>
              <a:endParaRPr lang="en-US" baseline="30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91230" y="4452837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30000" dirty="0" smtClean="0"/>
                <a:t>2</a:t>
              </a:r>
              <a:endParaRPr lang="en-US" baseline="30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04587" y="1237695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30000" dirty="0" smtClean="0"/>
                <a:t>2</a:t>
              </a:r>
              <a:endParaRPr lang="en-US" baseline="300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2417853" y="3634260"/>
              <a:ext cx="1088606" cy="581268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1860065" y="3634259"/>
              <a:ext cx="980836" cy="98083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/>
            <a:scene3d>
              <a:camera prst="orthographicFront">
                <a:rot lat="1200000" lon="2399985" rev="0"/>
              </a:camera>
              <a:lightRig rig="threePt" dir="t">
                <a:rot lat="0" lon="0" rev="4140000"/>
              </a:lightRig>
            </a:scene3d>
            <a:sp3d extrusionH="127000"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3838521" y="1967954"/>
              <a:ext cx="1" cy="996365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4231776" y="3610744"/>
              <a:ext cx="1259454" cy="426133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4994768" y="3634259"/>
              <a:ext cx="980836" cy="98083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>
                <a:rot lat="1200000" lon="18899980" rev="0"/>
              </a:camera>
              <a:lightRig rig="threePt" dir="t"/>
            </a:scene3d>
            <a:sp3d extrusionH="127000"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371621" y="1355275"/>
              <a:ext cx="980836" cy="98083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>
                <a:rot lat="19409007" lon="17608443" rev="4482736"/>
              </a:camera>
              <a:lightRig rig="threePt" dir="t"/>
            </a:scene3d>
            <a:sp3d extrusionH="127000"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44315" y="2118695"/>
            <a:ext cx="1896031" cy="1732779"/>
            <a:chOff x="4127238" y="1750212"/>
            <a:chExt cx="1896031" cy="1732779"/>
          </a:xfrm>
        </p:grpSpPr>
        <p:sp>
          <p:nvSpPr>
            <p:cNvPr id="24" name="Rectangle 23"/>
            <p:cNvSpPr/>
            <p:nvPr/>
          </p:nvSpPr>
          <p:spPr>
            <a:xfrm>
              <a:off x="4535343" y="1750212"/>
              <a:ext cx="980836" cy="98083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>
                <a:rot lat="19409007" lon="17608443" rev="4482736"/>
              </a:camera>
              <a:lightRig rig="balanced" dir="t"/>
            </a:scene3d>
            <a:sp3d extrusionH="127000" contourW="12700" prstMaterial="matte">
              <a:extrusionClr>
                <a:schemeClr val="accent6">
                  <a:lumMod val="60000"/>
                  <a:lumOff val="40000"/>
                </a:schemeClr>
              </a:extrusionClr>
              <a:contourClr>
                <a:schemeClr val="accent6">
                  <a:lumMod val="20000"/>
                  <a:lumOff val="80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127238" y="2502155"/>
              <a:ext cx="980836" cy="98083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/>
            <a:scene3d>
              <a:camera prst="orthographicFront">
                <a:rot lat="1200000" lon="2399985" rev="0"/>
              </a:camera>
              <a:lightRig rig="threePt" dir="t">
                <a:rot lat="0" lon="0" rev="4140000"/>
              </a:lightRig>
            </a:scene3d>
            <a:sp3d extrusionH="127000" contourW="12700" prstMaterial="matte">
              <a:extrusionClr>
                <a:schemeClr val="accent6">
                  <a:lumMod val="60000"/>
                  <a:lumOff val="40000"/>
                </a:schemeClr>
              </a:extrusionClr>
              <a:contourClr>
                <a:schemeClr val="accent6">
                  <a:lumMod val="20000"/>
                  <a:lumOff val="80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42433" y="2485545"/>
              <a:ext cx="980836" cy="98083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>
                <a:rot lat="1200000" lon="18720000" rev="21599984"/>
              </a:camera>
              <a:lightRig rig="threePt" dir="t"/>
            </a:scene3d>
            <a:sp3d extrusionH="127000" contourW="12700" prstMaterial="matte">
              <a:extrusionClr>
                <a:schemeClr val="accent6">
                  <a:lumMod val="60000"/>
                  <a:lumOff val="40000"/>
                </a:schemeClr>
              </a:extrusionClr>
              <a:contourClr>
                <a:schemeClr val="accent6">
                  <a:lumMod val="20000"/>
                  <a:lumOff val="80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589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 flipH="1">
            <a:off x="5001455" y="3749329"/>
            <a:ext cx="147596" cy="98083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>
              <a:rot lat="1200000" lon="2399985" rev="0"/>
            </a:camera>
            <a:lightRig rig="threePt" dir="t">
              <a:rot lat="0" lon="0" rev="4140000"/>
            </a:lightRig>
          </a:scene3d>
          <a:sp3d extrusionH="127000"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207655" y="1308336"/>
            <a:ext cx="126129" cy="98083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>
              <a:rot lat="19632068" lon="17169801" rev="4719432"/>
            </a:camera>
            <a:lightRig rig="threePt" dir="t"/>
          </a:scene3d>
          <a:sp3d extrusionH="127000"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255846" y="1701670"/>
            <a:ext cx="980836" cy="9708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>
              <a:rot lat="1200000" lon="18899980" rev="0"/>
            </a:camera>
            <a:lightRig rig="threePt" dir="t"/>
          </a:scene3d>
          <a:sp3d extrusionH="127000"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flipH="1">
            <a:off x="5002176" y="1136928"/>
            <a:ext cx="146154" cy="12743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>
              <a:rot lat="19632068" lon="17169801" rev="4719432"/>
            </a:camera>
            <a:lightRig rig="threePt" dir="t"/>
          </a:scene3d>
          <a:sp3d extrusionH="127000"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127238" y="1750212"/>
            <a:ext cx="1896031" cy="1732779"/>
            <a:chOff x="4127238" y="1750212"/>
            <a:chExt cx="1896031" cy="1732779"/>
          </a:xfrm>
        </p:grpSpPr>
        <p:sp>
          <p:nvSpPr>
            <p:cNvPr id="15" name="Rectangle 14"/>
            <p:cNvSpPr/>
            <p:nvPr/>
          </p:nvSpPr>
          <p:spPr>
            <a:xfrm>
              <a:off x="4535343" y="1750212"/>
              <a:ext cx="980836" cy="98083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>
                <a:rot lat="19409007" lon="17608443" rev="4482736"/>
              </a:camera>
              <a:lightRig rig="balanced" dir="t"/>
            </a:scene3d>
            <a:sp3d extrusionH="127000" contourW="12700" prstMaterial="matte">
              <a:extrusionClr>
                <a:schemeClr val="accent6">
                  <a:lumMod val="60000"/>
                  <a:lumOff val="40000"/>
                </a:schemeClr>
              </a:extrusionClr>
              <a:contourClr>
                <a:schemeClr val="accent6">
                  <a:lumMod val="20000"/>
                  <a:lumOff val="80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27238" y="2502155"/>
              <a:ext cx="980836" cy="98083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/>
            <a:scene3d>
              <a:camera prst="orthographicFront">
                <a:rot lat="1200000" lon="2399985" rev="0"/>
              </a:camera>
              <a:lightRig rig="threePt" dir="t">
                <a:rot lat="0" lon="0" rev="4140000"/>
              </a:lightRig>
            </a:scene3d>
            <a:sp3d extrusionH="127000" contourW="12700" prstMaterial="matte">
              <a:extrusionClr>
                <a:schemeClr val="accent6">
                  <a:lumMod val="60000"/>
                  <a:lumOff val="40000"/>
                </a:schemeClr>
              </a:extrusionClr>
              <a:contourClr>
                <a:schemeClr val="accent6">
                  <a:lumMod val="20000"/>
                  <a:lumOff val="80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42433" y="2485545"/>
              <a:ext cx="980836" cy="98083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>
                <a:rot lat="1200000" lon="18720000" rev="21599984"/>
              </a:camera>
              <a:lightRig rig="threePt" dir="t"/>
            </a:scene3d>
            <a:sp3d extrusionH="127000" contourW="12700" prstMaterial="matte">
              <a:extrusionClr>
                <a:schemeClr val="accent6">
                  <a:lumMod val="60000"/>
                  <a:lumOff val="40000"/>
                </a:schemeClr>
              </a:extrusionClr>
              <a:contourClr>
                <a:schemeClr val="accent6">
                  <a:lumMod val="20000"/>
                  <a:lumOff val="80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2853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067" y="1767591"/>
            <a:ext cx="29331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8288" y="4642772"/>
            <a:ext cx="26161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509898" y="4827438"/>
            <a:ext cx="1371600" cy="10458"/>
          </a:xfrm>
          <a:prstGeom prst="straightConnector1">
            <a:avLst/>
          </a:prstGeom>
          <a:ln w="57150" cmpd="sng">
            <a:solidFill>
              <a:schemeClr val="accent1"/>
            </a:solidFill>
            <a:headEnd type="non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0"/>
          </p:cNvCxnSpPr>
          <p:nvPr/>
        </p:nvCxnSpPr>
        <p:spPr>
          <a:xfrm flipV="1">
            <a:off x="2125727" y="838633"/>
            <a:ext cx="0" cy="928958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5400000" flipH="1">
            <a:off x="3309498" y="-75768"/>
            <a:ext cx="3657600" cy="5486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5400000" flipH="1">
            <a:off x="3080898" y="1067232"/>
            <a:ext cx="2743200" cy="411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509898" y="1753032"/>
            <a:ext cx="1371600" cy="1455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509898" y="838632"/>
            <a:ext cx="0" cy="914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05327" y="1145363"/>
            <a:ext cx="70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 * dg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22542" y="289673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 * df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711130" y="1135053"/>
            <a:ext cx="41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dg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958595" y="4508602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006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Calculus Week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12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240012"/>
              </p:ext>
            </p:extLst>
          </p:nvPr>
        </p:nvGraphicFramePr>
        <p:xfrm>
          <a:off x="457200" y="1685290"/>
          <a:ext cx="5059680" cy="4359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623"/>
                <a:gridCol w="3524057"/>
              </a:tblGrid>
              <a:tr h="47549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Interaction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Overall</a:t>
                      </a:r>
                      <a:r>
                        <a:rPr lang="en-US" baseline="0" dirty="0" smtClean="0"/>
                        <a:t> Change</a:t>
                      </a:r>
                      <a:endParaRPr lang="en-US" dirty="0"/>
                    </a:p>
                  </a:txBody>
                  <a:tcPr/>
                </a:tc>
              </a:tr>
              <a:tr h="75443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Addition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5443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Multiplication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5443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Powers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5443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Inverse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666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Division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latex-imag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74" y="2417682"/>
            <a:ext cx="1783080" cy="259478"/>
          </a:xfrm>
          <a:prstGeom prst="rect">
            <a:avLst/>
          </a:prstGeom>
        </p:spPr>
      </p:pic>
      <p:pic>
        <p:nvPicPr>
          <p:cNvPr id="7" name="Picture 6" descr="latex-imag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74" y="3145491"/>
            <a:ext cx="2406982" cy="265176"/>
          </a:xfrm>
          <a:prstGeom prst="rect">
            <a:avLst/>
          </a:prstGeom>
        </p:spPr>
      </p:pic>
      <p:pic>
        <p:nvPicPr>
          <p:cNvPr id="8" name="Picture 7" descr="latex-imag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74" y="4543259"/>
            <a:ext cx="1209040" cy="550652"/>
          </a:xfrm>
          <a:prstGeom prst="rect">
            <a:avLst/>
          </a:prstGeom>
        </p:spPr>
      </p:pic>
      <p:pic>
        <p:nvPicPr>
          <p:cNvPr id="9" name="Picture 8" descr="latex-image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74" y="3778335"/>
            <a:ext cx="2406982" cy="511398"/>
          </a:xfrm>
          <a:prstGeom prst="rect">
            <a:avLst/>
          </a:prstGeom>
        </p:spPr>
      </p:pic>
      <p:pic>
        <p:nvPicPr>
          <p:cNvPr id="10" name="Picture 9" descr="latex-image-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74" y="5329824"/>
            <a:ext cx="3004645" cy="55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67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313873"/>
              </p:ext>
            </p:extLst>
          </p:nvPr>
        </p:nvGraphicFramePr>
        <p:xfrm>
          <a:off x="457199" y="1685290"/>
          <a:ext cx="7993063" cy="4359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543"/>
                <a:gridCol w="3260955"/>
                <a:gridCol w="3182565"/>
              </a:tblGrid>
              <a:tr h="47549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Interaction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Overall</a:t>
                      </a:r>
                      <a:r>
                        <a:rPr lang="en-US" baseline="0" dirty="0" smtClean="0"/>
                        <a:t>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Analogy</a:t>
                      </a:r>
                      <a:endParaRPr lang="en-US" dirty="0"/>
                    </a:p>
                  </a:txBody>
                  <a:tcPr/>
                </a:tc>
              </a:tr>
              <a:tr h="75443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Addition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Track changes from </a:t>
                      </a:r>
                      <a:r>
                        <a:rPr lang="en-US" baseline="0" dirty="0" smtClean="0"/>
                        <a:t>each part</a:t>
                      </a:r>
                      <a:endParaRPr lang="en-US" dirty="0"/>
                    </a:p>
                  </a:txBody>
                  <a:tcPr anchor="ctr"/>
                </a:tc>
              </a:tr>
              <a:tr h="75443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Multiplication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Grow</a:t>
                      </a:r>
                      <a:r>
                        <a:rPr lang="en-US" baseline="0" dirty="0" smtClean="0"/>
                        <a:t> a rectangle</a:t>
                      </a:r>
                      <a:endParaRPr lang="en-US" dirty="0"/>
                    </a:p>
                  </a:txBody>
                  <a:tcPr anchor="ctr"/>
                </a:tc>
              </a:tr>
              <a:tr h="75443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Powers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 viewpoints of</a:t>
                      </a:r>
                      <a:r>
                        <a:rPr lang="en-US" baseline="0" dirty="0" smtClean="0"/>
                        <a:t> “my change times the others”</a:t>
                      </a:r>
                      <a:endParaRPr lang="en-US" dirty="0"/>
                    </a:p>
                  </a:txBody>
                  <a:tcPr anchor="ctr"/>
                </a:tc>
              </a:tr>
              <a:tr h="75443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Inverse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Sharing</a:t>
                      </a:r>
                      <a:r>
                        <a:rPr lang="en-US" baseline="0" dirty="0" smtClean="0"/>
                        <a:t> cake, new guy walks in</a:t>
                      </a:r>
                      <a:endParaRPr lang="en-US" dirty="0"/>
                    </a:p>
                  </a:txBody>
                  <a:tcPr anchor="ctr"/>
                </a:tc>
              </a:tr>
              <a:tr h="86666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Division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Imagine</a:t>
                      </a:r>
                      <a:r>
                        <a:rPr lang="en-US" baseline="0" dirty="0" smtClean="0"/>
                        <a:t> f * (1/g)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3" descr="latex-imag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74" y="2417682"/>
            <a:ext cx="1783080" cy="259478"/>
          </a:xfrm>
          <a:prstGeom prst="rect">
            <a:avLst/>
          </a:prstGeom>
        </p:spPr>
      </p:pic>
      <p:pic>
        <p:nvPicPr>
          <p:cNvPr id="7" name="Picture 6" descr="latex-imag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74" y="3145491"/>
            <a:ext cx="2406982" cy="265176"/>
          </a:xfrm>
          <a:prstGeom prst="rect">
            <a:avLst/>
          </a:prstGeom>
        </p:spPr>
      </p:pic>
      <p:pic>
        <p:nvPicPr>
          <p:cNvPr id="8" name="Picture 7" descr="latex-imag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74" y="4543259"/>
            <a:ext cx="1209040" cy="550652"/>
          </a:xfrm>
          <a:prstGeom prst="rect">
            <a:avLst/>
          </a:prstGeom>
        </p:spPr>
      </p:pic>
      <p:pic>
        <p:nvPicPr>
          <p:cNvPr id="9" name="Picture 8" descr="latex-image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74" y="3778335"/>
            <a:ext cx="2406982" cy="511398"/>
          </a:xfrm>
          <a:prstGeom prst="rect">
            <a:avLst/>
          </a:prstGeom>
        </p:spPr>
      </p:pic>
      <p:pic>
        <p:nvPicPr>
          <p:cNvPr id="10" name="Picture 9" descr="latex-image-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74" y="5329824"/>
            <a:ext cx="3004645" cy="55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4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181504"/>
              </p:ext>
            </p:extLst>
          </p:nvPr>
        </p:nvGraphicFramePr>
        <p:xfrm>
          <a:off x="254001" y="279400"/>
          <a:ext cx="8635997" cy="2455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559"/>
                <a:gridCol w="1991360"/>
                <a:gridCol w="2206216"/>
                <a:gridCol w="2751862"/>
              </a:tblGrid>
              <a:tr h="431878">
                <a:tc>
                  <a:txBody>
                    <a:bodyPr/>
                    <a:lstStyle/>
                    <a:p>
                      <a:r>
                        <a:rPr lang="en-US" dirty="0" smtClean="0"/>
                        <a:t>X-Ray</a:t>
                      </a:r>
                      <a:r>
                        <a:rPr lang="en-US" baseline="0" dirty="0" smtClean="0"/>
                        <a:t> Strategy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Visualization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Step-by-Step Layout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Step Zoom</a:t>
                      </a:r>
                      <a:r>
                        <a:rPr lang="en-US" baseline="0" dirty="0" smtClean="0"/>
                        <a:t> In</a:t>
                      </a:r>
                      <a:endParaRPr lang="en-US" dirty="0"/>
                    </a:p>
                  </a:txBody>
                  <a:tcPr/>
                </a:tc>
              </a:tr>
              <a:tr h="2023318">
                <a:tc>
                  <a:txBody>
                    <a:bodyPr/>
                    <a:lstStyle/>
                    <a:p>
                      <a:r>
                        <a:rPr lang="en-US" dirty="0" smtClean="0"/>
                        <a:t>Ring-by-ring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116815" y="1003806"/>
            <a:ext cx="1593669" cy="1593669"/>
            <a:chOff x="3013184" y="2099194"/>
            <a:chExt cx="1593669" cy="1593669"/>
          </a:xfrm>
        </p:grpSpPr>
        <p:sp>
          <p:nvSpPr>
            <p:cNvPr id="6" name="Oval 5"/>
            <p:cNvSpPr/>
            <p:nvPr/>
          </p:nvSpPr>
          <p:spPr>
            <a:xfrm>
              <a:off x="3013184" y="2099194"/>
              <a:ext cx="1593669" cy="159366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078498" y="2164508"/>
              <a:ext cx="1463040" cy="146304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152521" y="2237660"/>
              <a:ext cx="1314995" cy="131673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224802" y="2310812"/>
              <a:ext cx="1170432" cy="117043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284238" y="2370248"/>
              <a:ext cx="1051560" cy="105156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361962" y="2447972"/>
              <a:ext cx="896112" cy="89611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435114" y="2521124"/>
              <a:ext cx="749808" cy="7498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508266" y="2594276"/>
              <a:ext cx="603504" cy="60350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590562" y="2676572"/>
              <a:ext cx="438912" cy="43891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659142" y="2745152"/>
              <a:ext cx="301752" cy="30175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745109" y="2831119"/>
              <a:ext cx="129819" cy="12981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417546" y="782320"/>
            <a:ext cx="869563" cy="1744035"/>
            <a:chOff x="4765040" y="1351280"/>
            <a:chExt cx="843280" cy="2946941"/>
          </a:xfrm>
        </p:grpSpPr>
        <p:cxnSp>
          <p:nvCxnSpPr>
            <p:cNvPr id="127" name="Straight Connector 126"/>
            <p:cNvCxnSpPr/>
            <p:nvPr/>
          </p:nvCxnSpPr>
          <p:spPr>
            <a:xfrm rot="16200000" flipH="1">
              <a:off x="4258127" y="2962612"/>
              <a:ext cx="2670231" cy="98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4308708" y="3095840"/>
              <a:ext cx="2403775" cy="98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5400000">
              <a:off x="4358000" y="3227783"/>
              <a:ext cx="2137319" cy="3557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>
              <a:off x="4407784" y="3362788"/>
              <a:ext cx="1870862" cy="2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16200000" flipH="1">
              <a:off x="4459345" y="3496016"/>
              <a:ext cx="1604406" cy="2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16200000" flipH="1">
              <a:off x="4510907" y="3629244"/>
              <a:ext cx="1337950" cy="1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H="1">
              <a:off x="4565303" y="3765307"/>
              <a:ext cx="1065825" cy="1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4616374" y="3898044"/>
              <a:ext cx="799368" cy="98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16200000" flipH="1">
              <a:off x="4666952" y="4031272"/>
              <a:ext cx="532912" cy="98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16200000" flipH="1">
              <a:off x="4751545" y="4198515"/>
              <a:ext cx="198425" cy="98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 flipV="1">
              <a:off x="4765040" y="1351280"/>
              <a:ext cx="843280" cy="2946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7" name="Straight Arrow Connector 176"/>
          <p:cNvCxnSpPr>
            <a:endCxn id="6" idx="6"/>
          </p:cNvCxnSpPr>
          <p:nvPr/>
        </p:nvCxnSpPr>
        <p:spPr>
          <a:xfrm flipV="1">
            <a:off x="2905086" y="1800641"/>
            <a:ext cx="805398" cy="26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69580" y="2519515"/>
            <a:ext cx="843936" cy="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109402" y="807261"/>
            <a:ext cx="333559" cy="13212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/>
          <p:nvPr/>
        </p:nvCxnSpPr>
        <p:spPr>
          <a:xfrm>
            <a:off x="7100048" y="2117672"/>
            <a:ext cx="355742" cy="907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86924" y="2432541"/>
            <a:ext cx="265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86" name="TextBox 185"/>
          <p:cNvSpPr txBox="1"/>
          <p:nvPr/>
        </p:nvSpPr>
        <p:spPr>
          <a:xfrm>
            <a:off x="7098845" y="2098536"/>
            <a:ext cx="386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</a:t>
            </a:r>
            <a:endParaRPr lang="en-US" dirty="0"/>
          </a:p>
        </p:txBody>
      </p:sp>
      <p:graphicFrame>
        <p:nvGraphicFramePr>
          <p:cNvPr id="179" name="Table 1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180209"/>
              </p:ext>
            </p:extLst>
          </p:nvPr>
        </p:nvGraphicFramePr>
        <p:xfrm>
          <a:off x="293397" y="3206747"/>
          <a:ext cx="8635997" cy="2455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0651"/>
                <a:gridCol w="267268"/>
                <a:gridCol w="2712720"/>
                <a:gridCol w="2245358"/>
              </a:tblGrid>
              <a:tr h="4318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Symbolic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Step Zoom</a:t>
                      </a:r>
                      <a:r>
                        <a:rPr lang="en-US" baseline="0" dirty="0" smtClean="0"/>
                        <a:t> In</a:t>
                      </a:r>
                      <a:endParaRPr lang="en-US" dirty="0"/>
                    </a:p>
                  </a:txBody>
                  <a:tcPr/>
                </a:tc>
              </a:tr>
              <a:tr h="20233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99" name="Group 198"/>
          <p:cNvGrpSpPr/>
          <p:nvPr/>
        </p:nvGrpSpPr>
        <p:grpSpPr>
          <a:xfrm>
            <a:off x="4456942" y="3709667"/>
            <a:ext cx="869563" cy="1744035"/>
            <a:chOff x="4765040" y="1351280"/>
            <a:chExt cx="843280" cy="2946941"/>
          </a:xfrm>
        </p:grpSpPr>
        <p:cxnSp>
          <p:nvCxnSpPr>
            <p:cNvPr id="200" name="Straight Connector 199"/>
            <p:cNvCxnSpPr/>
            <p:nvPr/>
          </p:nvCxnSpPr>
          <p:spPr>
            <a:xfrm rot="16200000" flipH="1">
              <a:off x="4258127" y="2962612"/>
              <a:ext cx="2670231" cy="98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rot="16200000" flipH="1">
              <a:off x="4308708" y="3095840"/>
              <a:ext cx="2403775" cy="98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5400000">
              <a:off x="4358000" y="3227783"/>
              <a:ext cx="2137319" cy="3557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rot="16200000" flipH="1">
              <a:off x="4407784" y="3362788"/>
              <a:ext cx="1870862" cy="2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rot="16200000" flipH="1">
              <a:off x="4459345" y="3496016"/>
              <a:ext cx="1604406" cy="2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rot="16200000" flipH="1">
              <a:off x="4510907" y="3629244"/>
              <a:ext cx="1337950" cy="1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rot="16200000" flipH="1">
              <a:off x="4565303" y="3765307"/>
              <a:ext cx="1065825" cy="1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16200000" flipH="1">
              <a:off x="4616374" y="3898044"/>
              <a:ext cx="799368" cy="98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rot="16200000" flipH="1">
              <a:off x="4666952" y="4031272"/>
              <a:ext cx="532912" cy="98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4751545" y="4198515"/>
              <a:ext cx="198425" cy="98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/>
            <p:nvPr/>
          </p:nvCxnSpPr>
          <p:spPr>
            <a:xfrm flipV="1">
              <a:off x="4765040" y="1351280"/>
              <a:ext cx="843280" cy="2946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12" name="Straight Connector 211"/>
          <p:cNvCxnSpPr/>
          <p:nvPr/>
        </p:nvCxnSpPr>
        <p:spPr>
          <a:xfrm>
            <a:off x="4508976" y="5446862"/>
            <a:ext cx="843936" cy="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3" name="Rectangle 212"/>
          <p:cNvSpPr/>
          <p:nvPr/>
        </p:nvSpPr>
        <p:spPr>
          <a:xfrm>
            <a:off x="7685586" y="4043353"/>
            <a:ext cx="333559" cy="13212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4" name="Straight Connector 213"/>
          <p:cNvCxnSpPr/>
          <p:nvPr/>
        </p:nvCxnSpPr>
        <p:spPr>
          <a:xfrm>
            <a:off x="7676232" y="5353764"/>
            <a:ext cx="355742" cy="907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4826320" y="5359888"/>
            <a:ext cx="265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216" name="TextBox 215"/>
          <p:cNvSpPr txBox="1"/>
          <p:nvPr/>
        </p:nvSpPr>
        <p:spPr>
          <a:xfrm>
            <a:off x="7675029" y="5287596"/>
            <a:ext cx="386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612611" y="2326772"/>
            <a:ext cx="13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(from 0 to r)</a:t>
            </a:r>
            <a:endParaRPr lang="en-US" dirty="0"/>
          </a:p>
        </p:txBody>
      </p:sp>
      <p:pic>
        <p:nvPicPr>
          <p:cNvPr id="17" name="Picture 16" descr="latex-imag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12" y="4206127"/>
            <a:ext cx="1963733" cy="596133"/>
          </a:xfrm>
          <a:prstGeom prst="rect">
            <a:avLst/>
          </a:prstGeom>
        </p:spPr>
      </p:pic>
      <p:sp>
        <p:nvSpPr>
          <p:cNvPr id="217" name="TextBox 216"/>
          <p:cNvSpPr txBox="1"/>
          <p:nvPr/>
        </p:nvSpPr>
        <p:spPr>
          <a:xfrm>
            <a:off x="7593376" y="1167918"/>
            <a:ext cx="995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* pi * 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664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761055"/>
              </p:ext>
            </p:extLst>
          </p:nvPr>
        </p:nvGraphicFramePr>
        <p:xfrm>
          <a:off x="254001" y="299720"/>
          <a:ext cx="8635997" cy="2455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559"/>
                <a:gridCol w="1991360"/>
                <a:gridCol w="2712720"/>
                <a:gridCol w="2245358"/>
              </a:tblGrid>
              <a:tr h="431878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Strategy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Visualization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Step-by-Step Layout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 Step Zoom</a:t>
                      </a:r>
                      <a:endParaRPr lang="en-US" dirty="0"/>
                    </a:p>
                  </a:txBody>
                  <a:tcPr/>
                </a:tc>
              </a:tr>
              <a:tr h="2023318">
                <a:tc>
                  <a:txBody>
                    <a:bodyPr/>
                    <a:lstStyle/>
                    <a:p>
                      <a:r>
                        <a:rPr lang="en-US" dirty="0" smtClean="0"/>
                        <a:t>Ring-by-ring</a:t>
                      </a:r>
                      <a:br>
                        <a:rPr lang="en-US" dirty="0" smtClean="0"/>
                      </a:br>
                      <a:r>
                        <a:rPr lang="en-US" dirty="0" err="1" smtClean="0"/>
                        <a:t>Timelapse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116815" y="1003806"/>
            <a:ext cx="1593669" cy="1593669"/>
            <a:chOff x="3013184" y="2099194"/>
            <a:chExt cx="1593669" cy="1593669"/>
          </a:xfrm>
        </p:grpSpPr>
        <p:sp>
          <p:nvSpPr>
            <p:cNvPr id="6" name="Oval 5"/>
            <p:cNvSpPr/>
            <p:nvPr/>
          </p:nvSpPr>
          <p:spPr>
            <a:xfrm>
              <a:off x="3013184" y="2099194"/>
              <a:ext cx="1593669" cy="159366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078498" y="2164508"/>
              <a:ext cx="1463040" cy="146304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152521" y="2237660"/>
              <a:ext cx="1314995" cy="131673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224802" y="2310812"/>
              <a:ext cx="1170432" cy="117043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284238" y="2370248"/>
              <a:ext cx="1051560" cy="105156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361962" y="2447972"/>
              <a:ext cx="896112" cy="89611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435114" y="2521124"/>
              <a:ext cx="749808" cy="7498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508266" y="2594276"/>
              <a:ext cx="603504" cy="60350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590562" y="2676572"/>
              <a:ext cx="438912" cy="43891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659142" y="2745152"/>
              <a:ext cx="301752" cy="30175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745109" y="2831119"/>
              <a:ext cx="129819" cy="12981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417546" y="782320"/>
            <a:ext cx="869563" cy="1744035"/>
            <a:chOff x="4765040" y="1351280"/>
            <a:chExt cx="843280" cy="2946941"/>
          </a:xfrm>
        </p:grpSpPr>
        <p:cxnSp>
          <p:nvCxnSpPr>
            <p:cNvPr id="60" name="Straight Connector 59"/>
            <p:cNvCxnSpPr/>
            <p:nvPr/>
          </p:nvCxnSpPr>
          <p:spPr>
            <a:xfrm rot="16200000" flipH="1">
              <a:off x="4258127" y="2962612"/>
              <a:ext cx="2670231" cy="98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4308708" y="3095840"/>
              <a:ext cx="2403775" cy="98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4358000" y="3227783"/>
              <a:ext cx="2137319" cy="3557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4407784" y="3362788"/>
              <a:ext cx="1870862" cy="2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459345" y="3496016"/>
              <a:ext cx="1604406" cy="2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4510907" y="3629244"/>
              <a:ext cx="1337950" cy="1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4565303" y="3765307"/>
              <a:ext cx="1065825" cy="1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>
              <a:off x="4616374" y="3898044"/>
              <a:ext cx="799368" cy="98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4666952" y="4031272"/>
              <a:ext cx="532912" cy="98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751545" y="4198515"/>
              <a:ext cx="198425" cy="98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4765040" y="1351280"/>
              <a:ext cx="843280" cy="2946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0" name="Straight Arrow Connector 109"/>
          <p:cNvCxnSpPr>
            <a:endCxn id="6" idx="6"/>
          </p:cNvCxnSpPr>
          <p:nvPr/>
        </p:nvCxnSpPr>
        <p:spPr>
          <a:xfrm flipV="1">
            <a:off x="2905086" y="1800641"/>
            <a:ext cx="805398" cy="26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4469580" y="2519515"/>
            <a:ext cx="843936" cy="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7646190" y="1116006"/>
            <a:ext cx="333559" cy="13212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Connector 114"/>
          <p:cNvCxnSpPr/>
          <p:nvPr/>
        </p:nvCxnSpPr>
        <p:spPr>
          <a:xfrm>
            <a:off x="7636836" y="2426417"/>
            <a:ext cx="355742" cy="907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4786924" y="2432541"/>
            <a:ext cx="265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7635633" y="2360249"/>
            <a:ext cx="386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6924306" y="1555949"/>
            <a:ext cx="49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l-GR" dirty="0">
                <a:latin typeface="Times New Roman"/>
                <a:cs typeface="Times New Roman"/>
              </a:rPr>
              <a:t>π</a:t>
            </a:r>
            <a:r>
              <a:rPr lang="en-US" dirty="0" smtClean="0"/>
              <a:t>r</a:t>
            </a:r>
            <a:endParaRPr lang="en-US" dirty="0"/>
          </a:p>
        </p:txBody>
      </p:sp>
      <p:cxnSp>
        <p:nvCxnSpPr>
          <p:cNvPr id="127" name="Straight Arrow Connector 126"/>
          <p:cNvCxnSpPr/>
          <p:nvPr/>
        </p:nvCxnSpPr>
        <p:spPr>
          <a:xfrm flipH="1" flipV="1">
            <a:off x="7165292" y="1143000"/>
            <a:ext cx="7244" cy="4780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H="1">
            <a:off x="7162800" y="1909505"/>
            <a:ext cx="12229" cy="5288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625063"/>
              </p:ext>
            </p:extLst>
          </p:nvPr>
        </p:nvGraphicFramePr>
        <p:xfrm>
          <a:off x="293397" y="3206747"/>
          <a:ext cx="8596601" cy="2455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869"/>
                <a:gridCol w="2222429"/>
                <a:gridCol w="3998303"/>
              </a:tblGrid>
              <a:tr h="4318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Symbolic</a:t>
                      </a:r>
                      <a:r>
                        <a:rPr lang="en-US" baseline="0" dirty="0" smtClean="0"/>
                        <a:t> Description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/>
                </a:tc>
              </a:tr>
              <a:tr h="20233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0" name="Picture 149" descr="latex-imag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06127"/>
            <a:ext cx="1963733" cy="596133"/>
          </a:xfrm>
          <a:prstGeom prst="rect">
            <a:avLst/>
          </a:prstGeom>
        </p:spPr>
      </p:pic>
      <p:pic>
        <p:nvPicPr>
          <p:cNvPr id="151" name="Picture 150" descr="latex-imag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086" y="3853379"/>
            <a:ext cx="1433712" cy="1631465"/>
          </a:xfrm>
          <a:prstGeom prst="rect">
            <a:avLst/>
          </a:prstGeom>
        </p:spPr>
      </p:pic>
      <p:sp>
        <p:nvSpPr>
          <p:cNvPr id="154" name="TextBox 153"/>
          <p:cNvSpPr txBox="1"/>
          <p:nvPr/>
        </p:nvSpPr>
        <p:spPr>
          <a:xfrm>
            <a:off x="4887440" y="3775074"/>
            <a:ext cx="3197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 backwards to the integral.</a:t>
            </a:r>
            <a:endParaRPr lang="en-US" dirty="0"/>
          </a:p>
        </p:txBody>
      </p:sp>
      <p:grpSp>
        <p:nvGrpSpPr>
          <p:cNvPr id="158" name="Group 157"/>
          <p:cNvGrpSpPr/>
          <p:nvPr/>
        </p:nvGrpSpPr>
        <p:grpSpPr>
          <a:xfrm>
            <a:off x="4887440" y="4223387"/>
            <a:ext cx="3708105" cy="446747"/>
            <a:chOff x="5045955" y="4237336"/>
            <a:chExt cx="3708105" cy="446747"/>
          </a:xfrm>
        </p:grpSpPr>
        <p:pic>
          <p:nvPicPr>
            <p:cNvPr id="152" name="Picture 151" descr="latex-image-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7351" y="4238837"/>
              <a:ext cx="940739" cy="443745"/>
            </a:xfrm>
            <a:prstGeom prst="rect">
              <a:avLst/>
            </a:prstGeom>
          </p:spPr>
        </p:pic>
        <p:pic>
          <p:nvPicPr>
            <p:cNvPr id="153" name="Picture 152" descr="latex-image-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303" y="4237336"/>
              <a:ext cx="994757" cy="446747"/>
            </a:xfrm>
            <a:prstGeom prst="rect">
              <a:avLst/>
            </a:prstGeom>
          </p:spPr>
        </p:pic>
        <p:sp>
          <p:nvSpPr>
            <p:cNvPr id="155" name="TextBox 154"/>
            <p:cNvSpPr txBox="1"/>
            <p:nvPr/>
          </p:nvSpPr>
          <p:spPr>
            <a:xfrm>
              <a:off x="6423756" y="4276043"/>
              <a:ext cx="1279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that means</a:t>
              </a:r>
              <a:endParaRPr lang="en-US" dirty="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5045955" y="4276043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0583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866784"/>
              </p:ext>
            </p:extLst>
          </p:nvPr>
        </p:nvGraphicFramePr>
        <p:xfrm>
          <a:off x="884466" y="1721660"/>
          <a:ext cx="7559038" cy="2757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238"/>
                <a:gridCol w="2072640"/>
                <a:gridCol w="1920240"/>
                <a:gridCol w="1899920"/>
              </a:tblGrid>
              <a:tr h="485011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Strategy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Visualization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Height of Plate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 Step Zoom</a:t>
                      </a:r>
                      <a:endParaRPr lang="en-US" dirty="0"/>
                    </a:p>
                  </a:txBody>
                  <a:tcPr/>
                </a:tc>
              </a:tr>
              <a:tr h="2272240">
                <a:tc>
                  <a:txBody>
                    <a:bodyPr/>
                    <a:lstStyle/>
                    <a:p>
                      <a:r>
                        <a:rPr lang="en-US" dirty="0" smtClean="0"/>
                        <a:t>Plate-by-plate</a:t>
                      </a:r>
                      <a:br>
                        <a:rPr lang="en-US" dirty="0" smtClean="0"/>
                      </a:br>
                      <a:r>
                        <a:rPr lang="en-US" dirty="0" err="1" smtClean="0"/>
                        <a:t>Timelapse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5" name="TextBox 124"/>
          <p:cNvSpPr txBox="1"/>
          <p:nvPr/>
        </p:nvSpPr>
        <p:spPr>
          <a:xfrm>
            <a:off x="7413860" y="3691031"/>
            <a:ext cx="40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dx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6623344" y="2412679"/>
            <a:ext cx="635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Times New Roman"/>
                <a:cs typeface="Times New Roman"/>
              </a:rPr>
              <a:t>π</a:t>
            </a:r>
            <a:r>
              <a:rPr lang="en-US" dirty="0" smtClean="0"/>
              <a:t> </a:t>
            </a:r>
            <a:r>
              <a:rPr lang="en-US" sz="2400" dirty="0" smtClean="0"/>
              <a:t>y</a:t>
            </a:r>
            <a:r>
              <a:rPr lang="en-US" sz="2400" baseline="30000" dirty="0" smtClean="0"/>
              <a:t>2</a:t>
            </a:r>
            <a:endParaRPr lang="en-US" baseline="300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2610166" y="2384340"/>
            <a:ext cx="1850768" cy="1544320"/>
            <a:chOff x="7035526" y="3666607"/>
            <a:chExt cx="1850768" cy="1544320"/>
          </a:xfrm>
        </p:grpSpPr>
        <p:sp>
          <p:nvSpPr>
            <p:cNvPr id="57" name="Oval 56"/>
            <p:cNvSpPr/>
            <p:nvPr/>
          </p:nvSpPr>
          <p:spPr>
            <a:xfrm>
              <a:off x="8171891" y="3992266"/>
              <a:ext cx="714403" cy="893003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820085" y="3783509"/>
              <a:ext cx="1048413" cy="1310516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562735" y="3694946"/>
              <a:ext cx="1190114" cy="1487643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7335077" y="3666607"/>
              <a:ext cx="1258940" cy="1544320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7189933" y="3675064"/>
              <a:ext cx="1221924" cy="1527406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7066579" y="3725317"/>
              <a:ext cx="1141520" cy="1426900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074478" y="3819489"/>
              <a:ext cx="844984" cy="1238557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035526" y="4026811"/>
              <a:ext cx="659129" cy="823912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7074268" y="4233527"/>
              <a:ext cx="328385" cy="410481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8" name="Straight Arrow Connector 77"/>
          <p:cNvCxnSpPr>
            <a:stCxn id="77" idx="6"/>
          </p:cNvCxnSpPr>
          <p:nvPr/>
        </p:nvCxnSpPr>
        <p:spPr>
          <a:xfrm flipV="1">
            <a:off x="2977293" y="3105508"/>
            <a:ext cx="1395907" cy="509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7148558" y="2402347"/>
            <a:ext cx="741647" cy="130296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/>
          <a:effectLst/>
          <a:scene3d>
            <a:camera prst="orthographicFront">
              <a:rot lat="0" lon="4799994" rev="0"/>
            </a:camera>
            <a:lightRig rig="threePt" dir="t">
              <a:rot lat="0" lon="0" rev="18420000"/>
            </a:lightRig>
          </a:scene3d>
          <a:sp3d extrusionH="95250" contourW="12700">
            <a:bevelT w="0" h="38100"/>
            <a:contourClr>
              <a:schemeClr val="accent1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766482" y="2412679"/>
            <a:ext cx="1593669" cy="1593669"/>
            <a:chOff x="2929760" y="3622553"/>
            <a:chExt cx="1593669" cy="1593669"/>
          </a:xfrm>
        </p:grpSpPr>
        <p:sp>
          <p:nvSpPr>
            <p:cNvPr id="62" name="Oval 61"/>
            <p:cNvSpPr/>
            <p:nvPr/>
          </p:nvSpPr>
          <p:spPr>
            <a:xfrm>
              <a:off x="2929760" y="3622553"/>
              <a:ext cx="1593669" cy="1593669"/>
            </a:xfrm>
            <a:prstGeom prst="ellipse">
              <a:avLst/>
            </a:prstGeom>
            <a:noFill/>
            <a:ln/>
            <a:effectLst/>
            <a:scene3d>
              <a:camera prst="orthographicFront">
                <a:rot lat="0" lon="0" rev="0"/>
              </a:camera>
              <a:lightRig rig="threePt" dir="t"/>
            </a:scene3d>
            <a:sp3d extrusionH="31750">
              <a:bevelT w="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2929760" y="4447496"/>
              <a:ext cx="1593669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 rot="10800000">
              <a:off x="4123915" y="3727946"/>
              <a:ext cx="45719" cy="71955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endCxn id="64" idx="2"/>
            </p:cNvCxnSpPr>
            <p:nvPr/>
          </p:nvCxnSpPr>
          <p:spPr>
            <a:xfrm flipV="1">
              <a:off x="3673155" y="3727946"/>
              <a:ext cx="473619" cy="719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3749054" y="4373795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36378" y="3879286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697025" y="3727946"/>
              <a:ext cx="265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endParaRPr lang="en-US" dirty="0"/>
            </a:p>
          </p:txBody>
        </p:sp>
      </p:grpSp>
      <p:pic>
        <p:nvPicPr>
          <p:cNvPr id="96" name="Picture 95" descr="latex-image-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14"/>
          <a:stretch/>
        </p:blipFill>
        <p:spPr>
          <a:xfrm>
            <a:off x="4876648" y="4112920"/>
            <a:ext cx="1418256" cy="365992"/>
          </a:xfrm>
          <a:prstGeom prst="rect">
            <a:avLst/>
          </a:prstGeom>
        </p:spPr>
      </p:pic>
      <p:cxnSp>
        <p:nvCxnSpPr>
          <p:cNvPr id="115" name="Straight Connector 114"/>
          <p:cNvCxnSpPr/>
          <p:nvPr/>
        </p:nvCxnSpPr>
        <p:spPr>
          <a:xfrm rot="21360000">
            <a:off x="7519650" y="3698945"/>
            <a:ext cx="144736" cy="1272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126" idx="2"/>
          </p:cNvCxnSpPr>
          <p:nvPr/>
        </p:nvCxnSpPr>
        <p:spPr>
          <a:xfrm rot="16200000" flipH="1">
            <a:off x="7158950" y="2656512"/>
            <a:ext cx="142601" cy="578264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311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370323" y="838632"/>
            <a:ext cx="6511175" cy="4173472"/>
            <a:chOff x="1370323" y="838632"/>
            <a:chExt cx="6511175" cy="4173472"/>
          </a:xfrm>
        </p:grpSpPr>
        <p:sp>
          <p:nvSpPr>
            <p:cNvPr id="5" name="TextBox 4"/>
            <p:cNvSpPr txBox="1"/>
            <p:nvPr/>
          </p:nvSpPr>
          <p:spPr>
            <a:xfrm>
              <a:off x="1370323" y="1767591"/>
              <a:ext cx="870851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George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99447" y="4642772"/>
              <a:ext cx="710451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Frank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6509898" y="4827438"/>
              <a:ext cx="1371600" cy="10458"/>
            </a:xfrm>
            <a:prstGeom prst="straightConnector1">
              <a:avLst/>
            </a:prstGeom>
            <a:ln w="57150" cmpd="sng">
              <a:solidFill>
                <a:schemeClr val="accent1"/>
              </a:solidFill>
              <a:headEnd type="non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5" idx="0"/>
            </p:cNvCxnSpPr>
            <p:nvPr/>
          </p:nvCxnSpPr>
          <p:spPr>
            <a:xfrm flipV="1">
              <a:off x="1805749" y="838632"/>
              <a:ext cx="0" cy="928959"/>
            </a:xfrm>
            <a:prstGeom prst="straightConnector1">
              <a:avLst/>
            </a:prstGeom>
            <a:ln w="57150" cmpd="sng">
              <a:headEnd type="non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 rot="5400000" flipH="1">
              <a:off x="3309498" y="-75768"/>
              <a:ext cx="3657600" cy="5486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 flipH="1">
              <a:off x="3080898" y="1067232"/>
              <a:ext cx="2743200" cy="411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 rot="5400000" flipH="1">
              <a:off x="2852298" y="2210232"/>
              <a:ext cx="1828800" cy="2743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 rot="5400000" flipH="1">
              <a:off x="2623698" y="3347667"/>
              <a:ext cx="914400" cy="1371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57750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96848"/>
              </p:ext>
            </p:extLst>
          </p:nvPr>
        </p:nvGraphicFramePr>
        <p:xfrm>
          <a:off x="254002" y="279399"/>
          <a:ext cx="7559038" cy="2757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238"/>
                <a:gridCol w="2072640"/>
                <a:gridCol w="1920240"/>
                <a:gridCol w="1899920"/>
              </a:tblGrid>
              <a:tr h="485011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Strategy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Visualization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Height of Plate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 Step Zoom</a:t>
                      </a:r>
                      <a:endParaRPr lang="en-US" dirty="0"/>
                    </a:p>
                  </a:txBody>
                  <a:tcPr/>
                </a:tc>
              </a:tr>
              <a:tr h="2272240">
                <a:tc>
                  <a:txBody>
                    <a:bodyPr/>
                    <a:lstStyle/>
                    <a:p>
                      <a:r>
                        <a:rPr lang="en-US" dirty="0" smtClean="0"/>
                        <a:t>Plate-by-plate</a:t>
                      </a:r>
                      <a:br>
                        <a:rPr lang="en-US" dirty="0" smtClean="0"/>
                      </a:br>
                      <a:r>
                        <a:rPr lang="en-US" dirty="0" err="1" smtClean="0"/>
                        <a:t>Timelapse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0" name="TextBox 119"/>
          <p:cNvSpPr txBox="1"/>
          <p:nvPr/>
        </p:nvSpPr>
        <p:spPr>
          <a:xfrm>
            <a:off x="7552005" y="5037476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783396" y="2248770"/>
            <a:ext cx="40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dx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5992880" y="970418"/>
            <a:ext cx="635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Times New Roman"/>
                <a:cs typeface="Times New Roman"/>
              </a:rPr>
              <a:t>π</a:t>
            </a:r>
            <a:r>
              <a:rPr lang="en-US" dirty="0" smtClean="0"/>
              <a:t> </a:t>
            </a:r>
            <a:r>
              <a:rPr lang="en-US" sz="2400" dirty="0" smtClean="0"/>
              <a:t>y</a:t>
            </a:r>
            <a:r>
              <a:rPr lang="en-US" sz="2400" baseline="30000" dirty="0" smtClean="0"/>
              <a:t>2</a:t>
            </a:r>
            <a:endParaRPr lang="en-US" baseline="300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1979702" y="942079"/>
            <a:ext cx="1850768" cy="1544320"/>
            <a:chOff x="7035526" y="3666607"/>
            <a:chExt cx="1850768" cy="1544320"/>
          </a:xfrm>
        </p:grpSpPr>
        <p:sp>
          <p:nvSpPr>
            <p:cNvPr id="57" name="Oval 56"/>
            <p:cNvSpPr/>
            <p:nvPr/>
          </p:nvSpPr>
          <p:spPr>
            <a:xfrm>
              <a:off x="8171891" y="3992266"/>
              <a:ext cx="714403" cy="893003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820085" y="3783509"/>
              <a:ext cx="1048413" cy="1310516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562735" y="3694946"/>
              <a:ext cx="1190114" cy="1487643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7335077" y="3666607"/>
              <a:ext cx="1258940" cy="1544320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7189933" y="3675064"/>
              <a:ext cx="1221924" cy="1527406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7066579" y="3725317"/>
              <a:ext cx="1141520" cy="1426900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074478" y="3819489"/>
              <a:ext cx="844984" cy="1238557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035526" y="4026811"/>
              <a:ext cx="659129" cy="823912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7074268" y="4233527"/>
              <a:ext cx="328385" cy="410481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8" name="Straight Arrow Connector 77"/>
          <p:cNvCxnSpPr>
            <a:stCxn id="77" idx="6"/>
          </p:cNvCxnSpPr>
          <p:nvPr/>
        </p:nvCxnSpPr>
        <p:spPr>
          <a:xfrm flipV="1">
            <a:off x="2346829" y="1663247"/>
            <a:ext cx="1395907" cy="509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6581500" y="3432383"/>
            <a:ext cx="2096544" cy="1593669"/>
            <a:chOff x="3866109" y="3135841"/>
            <a:chExt cx="2096544" cy="1593669"/>
          </a:xfrm>
        </p:grpSpPr>
        <p:grpSp>
          <p:nvGrpSpPr>
            <p:cNvPr id="80" name="Group 79"/>
            <p:cNvGrpSpPr/>
            <p:nvPr/>
          </p:nvGrpSpPr>
          <p:grpSpPr>
            <a:xfrm>
              <a:off x="4003393" y="3135841"/>
              <a:ext cx="1959260" cy="1593669"/>
              <a:chOff x="4003393" y="3135841"/>
              <a:chExt cx="1959260" cy="1593669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5333866" y="3708400"/>
                <a:ext cx="628787" cy="361041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/>
              <a:effectLst/>
              <a:scene3d>
                <a:camera prst="orthographicFront">
                  <a:rot lat="0" lon="4799994" rev="0"/>
                </a:camera>
                <a:lightRig rig="threePt" dir="t"/>
              </a:scene3d>
              <a:sp3d>
                <a:bevelT w="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127040" y="3428999"/>
                <a:ext cx="790225" cy="1006929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/>
              <a:effectLst/>
              <a:scene3d>
                <a:camera prst="orthographicFront">
                  <a:rot lat="0" lon="4799994" rev="0"/>
                </a:camera>
                <a:lightRig rig="threePt" dir="t"/>
              </a:scene3d>
              <a:sp3d>
                <a:bevelT w="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008509" y="3309256"/>
                <a:ext cx="799928" cy="1229179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/>
              <a:effectLst/>
              <a:scene3d>
                <a:camera prst="orthographicFront">
                  <a:rot lat="0" lon="4799994" rev="0"/>
                </a:camera>
                <a:lightRig rig="threePt" dir="t"/>
              </a:scene3d>
              <a:sp3d>
                <a:bevelT w="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817713" y="3214007"/>
                <a:ext cx="875206" cy="1421493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/>
              <a:effectLst/>
              <a:scene3d>
                <a:camera prst="orthographicFront">
                  <a:rot lat="0" lon="4799994" rev="0"/>
                </a:camera>
                <a:lightRig rig="threePt" dir="t"/>
              </a:scene3d>
              <a:sp3d>
                <a:bevelT w="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673492" y="3161393"/>
                <a:ext cx="875206" cy="1537607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/>
              <a:effectLst/>
              <a:scene3d>
                <a:camera prst="orthographicFront">
                  <a:rot lat="0" lon="4799994" rev="0"/>
                </a:camera>
                <a:lightRig rig="threePt" dir="t"/>
              </a:scene3d>
              <a:sp3d>
                <a:bevelT w="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472122" y="3137204"/>
                <a:ext cx="903305" cy="1590943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/>
              <a:effectLst/>
              <a:scene3d>
                <a:camera prst="orthographicFront">
                  <a:rot lat="0" lon="4799994" rev="0"/>
                </a:camera>
                <a:lightRig rig="threePt" dir="t"/>
              </a:scene3d>
              <a:sp3d>
                <a:bevelT w="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4312450" y="3161393"/>
                <a:ext cx="875206" cy="1564821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/>
              <a:effectLst/>
              <a:scene3d>
                <a:camera prst="orthographicFront">
                  <a:rot lat="0" lon="4799994" rev="0"/>
                </a:camera>
                <a:lightRig rig="threePt" dir="t"/>
              </a:scene3d>
              <a:sp3d>
                <a:bevelT w="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4152777" y="3202214"/>
                <a:ext cx="875206" cy="1442357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/>
              <a:effectLst/>
              <a:scene3d>
                <a:camera prst="orthographicFront">
                  <a:rot lat="0" lon="4799994" rev="0"/>
                </a:camera>
                <a:lightRig rig="threePt" dir="t"/>
              </a:scene3d>
              <a:sp3d>
                <a:bevelT w="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4141384" y="3135841"/>
                <a:ext cx="1593669" cy="1593669"/>
              </a:xfrm>
              <a:prstGeom prst="ellipse">
                <a:avLst/>
              </a:prstGeom>
              <a:noFill/>
              <a:ln/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extrusionH="31750">
                <a:bevelT w="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4003393" y="3320142"/>
                <a:ext cx="840750" cy="1229179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/>
              <a:effectLst/>
              <a:scene3d>
                <a:camera prst="orthographicFront">
                  <a:rot lat="0" lon="4799994" rev="0"/>
                </a:camera>
                <a:lightRig rig="threePt" dir="t"/>
              </a:scene3d>
              <a:sp3d>
                <a:bevelT w="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Oval 80"/>
            <p:cNvSpPr/>
            <p:nvPr/>
          </p:nvSpPr>
          <p:spPr>
            <a:xfrm>
              <a:off x="3876996" y="3497036"/>
              <a:ext cx="790225" cy="889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  <a:scene3d>
              <a:camera prst="orthographicFront">
                <a:rot lat="0" lon="4799994" rev="0"/>
              </a:camera>
              <a:lightRig rig="threePt" dir="t"/>
            </a:scene3d>
            <a:sp3d>
              <a:bevelT w="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3866109" y="3728357"/>
              <a:ext cx="628787" cy="36104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  <a:scene3d>
              <a:camera prst="orthographicFront">
                <a:rot lat="0" lon="4799994" rev="0"/>
              </a:camera>
              <a:lightRig rig="threePt" dir="t"/>
            </a:scene3d>
            <a:sp3d>
              <a:bevelT w="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Oval 92"/>
          <p:cNvSpPr/>
          <p:nvPr/>
        </p:nvSpPr>
        <p:spPr>
          <a:xfrm>
            <a:off x="6518094" y="960086"/>
            <a:ext cx="741647" cy="130296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/>
          <a:effectLst/>
          <a:scene3d>
            <a:camera prst="orthographicFront">
              <a:rot lat="0" lon="4799994" rev="0"/>
            </a:camera>
            <a:lightRig rig="threePt" dir="t">
              <a:rot lat="0" lon="0" rev="18420000"/>
            </a:lightRig>
          </a:scene3d>
          <a:sp3d extrusionH="95250" contourW="12700">
            <a:bevelT w="0" h="38100"/>
            <a:contourClr>
              <a:schemeClr val="accent1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900034" y="3457935"/>
            <a:ext cx="875206" cy="153760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/>
          <a:effectLst/>
          <a:scene3d>
            <a:camera prst="orthographicFront">
              <a:rot lat="0" lon="4799994" rev="0"/>
            </a:camera>
            <a:lightRig rig="threePt" dir="t"/>
          </a:scene3d>
          <a:sp3d>
            <a:bevelT w="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136018" y="970418"/>
            <a:ext cx="1593669" cy="1593669"/>
            <a:chOff x="2929760" y="3622553"/>
            <a:chExt cx="1593669" cy="1593669"/>
          </a:xfrm>
        </p:grpSpPr>
        <p:sp>
          <p:nvSpPr>
            <p:cNvPr id="62" name="Oval 61"/>
            <p:cNvSpPr/>
            <p:nvPr/>
          </p:nvSpPr>
          <p:spPr>
            <a:xfrm>
              <a:off x="2929760" y="3622553"/>
              <a:ext cx="1593669" cy="1593669"/>
            </a:xfrm>
            <a:prstGeom prst="ellipse">
              <a:avLst/>
            </a:prstGeom>
            <a:noFill/>
            <a:ln/>
            <a:effectLst/>
            <a:scene3d>
              <a:camera prst="orthographicFront">
                <a:rot lat="0" lon="0" rev="0"/>
              </a:camera>
              <a:lightRig rig="threePt" dir="t"/>
            </a:scene3d>
            <a:sp3d extrusionH="31750">
              <a:bevelT w="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2929760" y="4447496"/>
              <a:ext cx="1593669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 rot="10800000">
              <a:off x="4123915" y="3727946"/>
              <a:ext cx="45719" cy="71955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endCxn id="64" idx="2"/>
            </p:cNvCxnSpPr>
            <p:nvPr/>
          </p:nvCxnSpPr>
          <p:spPr>
            <a:xfrm flipV="1">
              <a:off x="3673155" y="3727946"/>
              <a:ext cx="473619" cy="719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3749054" y="4373795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36378" y="3879286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697025" y="3727946"/>
              <a:ext cx="265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 rot="10800000">
            <a:off x="5070293" y="3459227"/>
            <a:ext cx="45720" cy="83373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" name="Picture 95" descr="latex-image-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14"/>
          <a:stretch/>
        </p:blipFill>
        <p:spPr>
          <a:xfrm>
            <a:off x="4246184" y="2670659"/>
            <a:ext cx="1418256" cy="365992"/>
          </a:xfrm>
          <a:prstGeom prst="rect">
            <a:avLst/>
          </a:prstGeom>
        </p:spPr>
      </p:pic>
      <p:cxnSp>
        <p:nvCxnSpPr>
          <p:cNvPr id="115" name="Straight Connector 114"/>
          <p:cNvCxnSpPr/>
          <p:nvPr/>
        </p:nvCxnSpPr>
        <p:spPr>
          <a:xfrm rot="21360000">
            <a:off x="6889186" y="2256684"/>
            <a:ext cx="144736" cy="1272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126" idx="2"/>
          </p:cNvCxnSpPr>
          <p:nvPr/>
        </p:nvCxnSpPr>
        <p:spPr>
          <a:xfrm rot="16200000" flipH="1">
            <a:off x="6528486" y="1214251"/>
            <a:ext cx="142601" cy="578264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569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40379"/>
              </p:ext>
            </p:extLst>
          </p:nvPr>
        </p:nvGraphicFramePr>
        <p:xfrm>
          <a:off x="180001" y="402857"/>
          <a:ext cx="8596601" cy="5119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8210"/>
                <a:gridCol w="2925627"/>
                <a:gridCol w="3072764"/>
              </a:tblGrid>
              <a:tr h="47887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Symbolic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/>
                </a:tc>
              </a:tr>
              <a:tr h="46409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latex-imag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589" y="1384022"/>
            <a:ext cx="1418256" cy="689430"/>
          </a:xfrm>
          <a:prstGeom prst="rect">
            <a:avLst/>
          </a:prstGeom>
        </p:spPr>
      </p:pic>
      <p:pic>
        <p:nvPicPr>
          <p:cNvPr id="6" name="Picture 5" descr="latex-imag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4" y="995801"/>
            <a:ext cx="2233616" cy="544004"/>
          </a:xfrm>
          <a:prstGeom prst="rect">
            <a:avLst/>
          </a:prstGeom>
        </p:spPr>
      </p:pic>
      <p:pic>
        <p:nvPicPr>
          <p:cNvPr id="7" name="Picture 6" descr="latex-imag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619" y="995801"/>
            <a:ext cx="2493739" cy="43493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06531" y="989036"/>
            <a:ext cx="2186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Write height in terms of x</a:t>
            </a:r>
            <a:endParaRPr lang="en-US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5706531" y="2255520"/>
            <a:ext cx="29599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Work backwards to find integrals</a:t>
            </a:r>
          </a:p>
        </p:txBody>
      </p:sp>
      <p:pic>
        <p:nvPicPr>
          <p:cNvPr id="3" name="Picture 2" descr="latex-image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641" y="5859216"/>
            <a:ext cx="2127697" cy="432459"/>
          </a:xfrm>
          <a:prstGeom prst="rect">
            <a:avLst/>
          </a:prstGeom>
        </p:spPr>
      </p:pic>
      <p:pic>
        <p:nvPicPr>
          <p:cNvPr id="9" name="Picture 8" descr="latex-image-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641" y="6509017"/>
            <a:ext cx="2652960" cy="4235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39829" y="3634001"/>
            <a:ext cx="25678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Find volume at full radius (x=r)</a:t>
            </a:r>
            <a:endParaRPr lang="en-US" sz="15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773680" y="2225040"/>
            <a:ext cx="6002922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79008" y="3521977"/>
            <a:ext cx="6002922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977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746393"/>
            <a:ext cx="442981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&amp;= 2 \int_0^r \pi y^2 \ dx \\</a:t>
            </a:r>
          </a:p>
          <a:p>
            <a:r>
              <a:rPr lang="fr-FR" dirty="0"/>
              <a:t>&amp;= 2 \int_0^r \pi (\</a:t>
            </a:r>
            <a:r>
              <a:rPr lang="fr-FR" dirty="0" err="1"/>
              <a:t>sqrt</a:t>
            </a:r>
            <a:r>
              <a:rPr lang="fr-FR" dirty="0"/>
              <a:t>{r^2 - x^2})^2 \ dx \\</a:t>
            </a:r>
          </a:p>
          <a:p>
            <a:r>
              <a:rPr lang="fr-FR" dirty="0"/>
              <a:t>&amp;= 2 \pi \int_0^r r^2 - x^2 \ dx \\</a:t>
            </a:r>
          </a:p>
          <a:p>
            <a:r>
              <a:rPr lang="en-US" dirty="0"/>
              <a:t>&amp;= 2 \pi \left( (r^2)x - \</a:t>
            </a:r>
            <a:r>
              <a:rPr lang="en-US" dirty="0" err="1"/>
              <a:t>frac</a:t>
            </a:r>
            <a:r>
              <a:rPr lang="en-US" dirty="0"/>
              <a:t>{1}{3}x^3 \right) \\</a:t>
            </a:r>
          </a:p>
          <a:p>
            <a:r>
              <a:rPr lang="en-US" dirty="0"/>
              <a:t>&amp;= 2 \pi \left( (r^2)r - \</a:t>
            </a:r>
            <a:r>
              <a:rPr lang="en-US" dirty="0" err="1"/>
              <a:t>frac</a:t>
            </a:r>
            <a:r>
              <a:rPr lang="en-US" dirty="0"/>
              <a:t>{1}{3}r^3 \right) \\</a:t>
            </a:r>
          </a:p>
          <a:p>
            <a:r>
              <a:rPr lang="en-US" dirty="0"/>
              <a:t>&amp;= 2 \pi \left( \</a:t>
            </a:r>
            <a:r>
              <a:rPr lang="en-US" dirty="0" err="1"/>
              <a:t>frac</a:t>
            </a:r>
            <a:r>
              <a:rPr lang="en-US" dirty="0"/>
              <a:t>{2}{3}r^3 \right) \\</a:t>
            </a:r>
          </a:p>
          <a:p>
            <a:r>
              <a:rPr lang="en-US" dirty="0"/>
              <a:t>&amp;= \</a:t>
            </a:r>
            <a:r>
              <a:rPr lang="en-US" dirty="0" err="1"/>
              <a:t>frac</a:t>
            </a:r>
            <a:r>
              <a:rPr lang="en-US" dirty="0"/>
              <a:t>{4}{3} \pi r^3</a:t>
            </a:r>
          </a:p>
        </p:txBody>
      </p:sp>
    </p:spTree>
    <p:extLst>
      <p:ext uri="{BB962C8B-B14F-4D97-AF65-F5344CB8AC3E}">
        <p14:creationId xmlns:p14="http://schemas.microsoft.com/office/powerpoint/2010/main" val="819220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078593"/>
              </p:ext>
            </p:extLst>
          </p:nvPr>
        </p:nvGraphicFramePr>
        <p:xfrm>
          <a:off x="254001" y="279399"/>
          <a:ext cx="8137330" cy="2684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172"/>
                <a:gridCol w="2103021"/>
                <a:gridCol w="4445137"/>
              </a:tblGrid>
              <a:tr h="412355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Strategy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Visualization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Shell Analysis</a:t>
                      </a:r>
                      <a:endParaRPr lang="en-US" dirty="0"/>
                    </a:p>
                  </a:txBody>
                  <a:tcPr/>
                </a:tc>
              </a:tr>
              <a:tr h="2272240">
                <a:tc>
                  <a:txBody>
                    <a:bodyPr/>
                    <a:lstStyle/>
                    <a:p>
                      <a:r>
                        <a:rPr lang="en-US" dirty="0" smtClean="0"/>
                        <a:t>Shell-by-shell</a:t>
                      </a:r>
                    </a:p>
                    <a:p>
                      <a:r>
                        <a:rPr lang="en-US" dirty="0" smtClean="0"/>
                        <a:t>X-Ray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 smtClean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7" name="Group 46"/>
          <p:cNvGrpSpPr/>
          <p:nvPr/>
        </p:nvGrpSpPr>
        <p:grpSpPr>
          <a:xfrm>
            <a:off x="2090990" y="970418"/>
            <a:ext cx="1593669" cy="1597778"/>
            <a:chOff x="2804570" y="4426945"/>
            <a:chExt cx="1593669" cy="1597778"/>
          </a:xfrm>
        </p:grpSpPr>
        <p:sp>
          <p:nvSpPr>
            <p:cNvPr id="48" name="Oval 47"/>
            <p:cNvSpPr/>
            <p:nvPr/>
          </p:nvSpPr>
          <p:spPr>
            <a:xfrm>
              <a:off x="2804570" y="4426945"/>
              <a:ext cx="1593669" cy="159366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  <a:scene3d>
              <a:camera prst="orthographicFront">
                <a:rot lat="431597" lon="4202218" rev="16110384"/>
              </a:camera>
              <a:lightRig rig="threePt" dir="t"/>
            </a:scene3d>
            <a:sp3d z="800100" extrusionH="31750" prstMaterial="clear">
              <a:bevelT w="800100" h="800100"/>
              <a:bevelB w="800100" h="800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/>
            </p:cNvSpPr>
            <p:nvPr/>
          </p:nvSpPr>
          <p:spPr>
            <a:xfrm>
              <a:off x="2888588" y="4589115"/>
              <a:ext cx="1434302" cy="14356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  <a:scene3d>
              <a:camera prst="orthographicFront">
                <a:rot lat="431597" lon="4202218" rev="16110384"/>
              </a:camera>
              <a:lightRig rig="threePt" dir="t"/>
            </a:scene3d>
            <a:sp3d z="800100" extrusionH="31750" prstMaterial="clear">
              <a:bevelT w="704850" h="704850"/>
              <a:bevelB w="704850" h="70485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 descr="latex-imag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913" y="1417638"/>
            <a:ext cx="3802833" cy="538570"/>
          </a:xfrm>
          <a:prstGeom prst="rect">
            <a:avLst/>
          </a:prstGeom>
        </p:spPr>
      </p:pic>
      <p:graphicFrame>
        <p:nvGraphicFramePr>
          <p:cNvPr id="100" name="Table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658174"/>
              </p:ext>
            </p:extLst>
          </p:nvPr>
        </p:nvGraphicFramePr>
        <p:xfrm>
          <a:off x="218648" y="3425618"/>
          <a:ext cx="6517097" cy="2684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1381"/>
                <a:gridCol w="2053010"/>
                <a:gridCol w="2912706"/>
              </a:tblGrid>
              <a:tr h="412355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Strategy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Visualization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Shell Analysis</a:t>
                      </a:r>
                      <a:endParaRPr lang="en-US" dirty="0"/>
                    </a:p>
                  </a:txBody>
                  <a:tcPr/>
                </a:tc>
              </a:tr>
              <a:tr h="2272240">
                <a:tc>
                  <a:txBody>
                    <a:bodyPr/>
                    <a:lstStyle/>
                    <a:p>
                      <a:r>
                        <a:rPr lang="en-US" dirty="0" smtClean="0"/>
                        <a:t>Shell-by-shell</a:t>
                      </a:r>
                    </a:p>
                    <a:p>
                      <a:r>
                        <a:rPr lang="en-US" dirty="0" smtClean="0"/>
                        <a:t>X-Ray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 smtClean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1" name="Group 100"/>
          <p:cNvGrpSpPr/>
          <p:nvPr/>
        </p:nvGrpSpPr>
        <p:grpSpPr>
          <a:xfrm>
            <a:off x="2055637" y="4116637"/>
            <a:ext cx="1593669" cy="1597778"/>
            <a:chOff x="2804570" y="4426945"/>
            <a:chExt cx="1593669" cy="1597778"/>
          </a:xfrm>
        </p:grpSpPr>
        <p:sp>
          <p:nvSpPr>
            <p:cNvPr id="102" name="Oval 101"/>
            <p:cNvSpPr/>
            <p:nvPr/>
          </p:nvSpPr>
          <p:spPr>
            <a:xfrm>
              <a:off x="2804570" y="4426945"/>
              <a:ext cx="1593669" cy="159366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  <a:scene3d>
              <a:camera prst="orthographicFront">
                <a:rot lat="431597" lon="4202218" rev="16110384"/>
              </a:camera>
              <a:lightRig rig="threePt" dir="t"/>
            </a:scene3d>
            <a:sp3d z="800100" extrusionH="31750" prstMaterial="clear">
              <a:bevelT w="800100" h="800100"/>
              <a:bevelB w="800100" h="800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/>
            </p:cNvSpPr>
            <p:nvPr/>
          </p:nvSpPr>
          <p:spPr>
            <a:xfrm>
              <a:off x="2888588" y="4589115"/>
              <a:ext cx="1434302" cy="14356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  <a:scene3d>
              <a:camera prst="orthographicFront">
                <a:rot lat="431597" lon="4202218" rev="16110384"/>
              </a:camera>
              <a:lightRig rig="threePt" dir="t"/>
            </a:scene3d>
            <a:sp3d z="800100" extrusionH="31750" prstMaterial="clear">
              <a:bevelT w="704850" h="704850"/>
              <a:bevelB w="704850" h="70485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Oval 105"/>
          <p:cNvSpPr/>
          <p:nvPr/>
        </p:nvSpPr>
        <p:spPr>
          <a:xfrm>
            <a:off x="4500531" y="4116637"/>
            <a:ext cx="1593669" cy="159366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/>
          <a:effectLst/>
          <a:scene3d>
            <a:camera prst="orthographicFront">
              <a:rot lat="431597" lon="4202218" rev="16110384"/>
            </a:camera>
            <a:lightRig rig="glow" dir="t">
              <a:rot lat="0" lon="0" rev="18420000"/>
            </a:lightRig>
          </a:scene3d>
          <a:sp3d z="800100" extrusionH="31750" prstMaterial="powder">
            <a:bevelT w="800100" h="800100"/>
            <a:bevelB w="800100" h="800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/>
          </p:cNvSpPr>
          <p:nvPr/>
        </p:nvSpPr>
        <p:spPr>
          <a:xfrm>
            <a:off x="4584549" y="4278807"/>
            <a:ext cx="1434302" cy="143560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/>
          <a:effectLst/>
          <a:scene3d>
            <a:camera prst="orthographicFront">
              <a:rot lat="431597" lon="4202218" rev="16110384"/>
            </a:camera>
            <a:lightRig rig="threePt" dir="t"/>
          </a:scene3d>
          <a:sp3d z="800100" extrusionH="31750" prstMaterial="plastic">
            <a:bevelT w="704850" h="704850"/>
            <a:bevelB w="704850" h="7048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6018851" y="4913471"/>
            <a:ext cx="75349" cy="0"/>
          </a:xfrm>
          <a:prstGeom prst="line">
            <a:avLst/>
          </a:prstGeom>
          <a:ln w="57150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55383" y="5482836"/>
            <a:ext cx="386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7" name="Curved Connector 26"/>
          <p:cNvCxnSpPr>
            <a:stCxn id="25" idx="0"/>
          </p:cNvCxnSpPr>
          <p:nvPr/>
        </p:nvCxnSpPr>
        <p:spPr>
          <a:xfrm rot="16200000" flipV="1">
            <a:off x="5962772" y="5097014"/>
            <a:ext cx="488711" cy="282933"/>
          </a:xfrm>
          <a:prstGeom prst="curvedConnector3">
            <a:avLst>
              <a:gd name="adj1" fmla="val 50000"/>
            </a:avLst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245105" y="4037117"/>
            <a:ext cx="436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dV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09" name="Curved Connector 108"/>
          <p:cNvCxnSpPr/>
          <p:nvPr/>
        </p:nvCxnSpPr>
        <p:spPr>
          <a:xfrm rot="10800000" flipV="1">
            <a:off x="5900391" y="4278807"/>
            <a:ext cx="344714" cy="194500"/>
          </a:xfrm>
          <a:prstGeom prst="curvedConnector3">
            <a:avLst>
              <a:gd name="adj1" fmla="val 50000"/>
            </a:avLst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223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462421"/>
              </p:ext>
            </p:extLst>
          </p:nvPr>
        </p:nvGraphicFramePr>
        <p:xfrm>
          <a:off x="254001" y="279399"/>
          <a:ext cx="3677919" cy="2757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559"/>
                <a:gridCol w="1991360"/>
              </a:tblGrid>
              <a:tr h="485011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Strategy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Visualization</a:t>
                      </a:r>
                      <a:endParaRPr lang="en-US" dirty="0"/>
                    </a:p>
                  </a:txBody>
                  <a:tcPr/>
                </a:tc>
              </a:tr>
              <a:tr h="2272240">
                <a:tc>
                  <a:txBody>
                    <a:bodyPr/>
                    <a:lstStyle/>
                    <a:p>
                      <a:r>
                        <a:rPr lang="en-US" dirty="0" smtClean="0"/>
                        <a:t>Shell-by-shell</a:t>
                      </a:r>
                    </a:p>
                    <a:p>
                      <a:r>
                        <a:rPr lang="en-US" dirty="0" smtClean="0"/>
                        <a:t>X-Ray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7" name="Group 46"/>
          <p:cNvGrpSpPr/>
          <p:nvPr/>
        </p:nvGrpSpPr>
        <p:grpSpPr>
          <a:xfrm>
            <a:off x="2090990" y="970418"/>
            <a:ext cx="1593669" cy="1597778"/>
            <a:chOff x="2804570" y="4426945"/>
            <a:chExt cx="1593669" cy="1597778"/>
          </a:xfrm>
        </p:grpSpPr>
        <p:sp>
          <p:nvSpPr>
            <p:cNvPr id="48" name="Oval 47"/>
            <p:cNvSpPr/>
            <p:nvPr/>
          </p:nvSpPr>
          <p:spPr>
            <a:xfrm>
              <a:off x="2804570" y="4426945"/>
              <a:ext cx="1593669" cy="159366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  <a:scene3d>
              <a:camera prst="orthographicFront">
                <a:rot lat="431597" lon="4202218" rev="16110384"/>
              </a:camera>
              <a:lightRig rig="threePt" dir="t"/>
            </a:scene3d>
            <a:sp3d z="800100" extrusionH="31750" prstMaterial="clear">
              <a:bevelT w="800100" h="800100"/>
              <a:bevelB w="800100" h="800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/>
            </p:cNvSpPr>
            <p:nvPr/>
          </p:nvSpPr>
          <p:spPr>
            <a:xfrm>
              <a:off x="2888588" y="4589115"/>
              <a:ext cx="1434302" cy="14356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  <a:scene3d>
              <a:camera prst="orthographicFront">
                <a:rot lat="431597" lon="4202218" rev="16110384"/>
              </a:camera>
              <a:lightRig rig="threePt" dir="t"/>
            </a:scene3d>
            <a:sp3d z="800100" extrusionH="31750" prstMaterial="clear">
              <a:bevelT w="704850" h="704850"/>
              <a:bevelB w="704850" h="70485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Donut 8"/>
          <p:cNvSpPr/>
          <p:nvPr/>
        </p:nvSpPr>
        <p:spPr>
          <a:xfrm>
            <a:off x="1171039" y="4929422"/>
            <a:ext cx="1591601" cy="1591601"/>
          </a:xfrm>
          <a:prstGeom prst="donut">
            <a:avLst>
              <a:gd name="adj" fmla="val 65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4886" y="1385946"/>
            <a:ext cx="1781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volume change </a:t>
            </a:r>
            <a:r>
              <a:rPr lang="en-US" dirty="0" smtClean="0"/>
              <a:t>/</a:t>
            </a:r>
            <a:br>
              <a:rPr lang="en-US" dirty="0" smtClean="0"/>
            </a:br>
            <a:r>
              <a:rPr lang="en-US" dirty="0" smtClean="0"/>
              <a:t>thickness change</a:t>
            </a:r>
            <a:endParaRPr lang="en-US" dirty="0"/>
          </a:p>
        </p:txBody>
      </p:sp>
      <p:cxnSp>
        <p:nvCxnSpPr>
          <p:cNvPr id="115" name="Straight Connector 114"/>
          <p:cNvCxnSpPr/>
          <p:nvPr/>
        </p:nvCxnSpPr>
        <p:spPr>
          <a:xfrm>
            <a:off x="2638081" y="5721114"/>
            <a:ext cx="155039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014720" y="3688080"/>
            <a:ext cx="193040" cy="203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581441" y="4929422"/>
            <a:ext cx="762000" cy="1593669"/>
          </a:xfrm>
          <a:prstGeom prst="ellipse">
            <a:avLst/>
          </a:prstGeom>
          <a:noFill/>
          <a:ln/>
          <a:effectLst/>
          <a:scene3d>
            <a:camera prst="orthographicFront">
              <a:rot lat="0" lon="0" rev="0"/>
            </a:camera>
            <a:lightRig rig="threePt" dir="t"/>
          </a:scene3d>
          <a:sp3d extrusionH="31750">
            <a:bevelT w="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757679" y="4923245"/>
            <a:ext cx="382561" cy="1593669"/>
          </a:xfrm>
          <a:prstGeom prst="ellipse">
            <a:avLst/>
          </a:prstGeom>
          <a:noFill/>
          <a:ln/>
          <a:effectLst/>
          <a:scene3d>
            <a:camera prst="orthographicFront">
              <a:rot lat="0" lon="0" rev="0"/>
            </a:camera>
            <a:lightRig rig="threePt" dir="t"/>
          </a:scene3d>
          <a:sp3d extrusionH="31750">
            <a:bevelT w="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1387176" y="4923245"/>
            <a:ext cx="1141784" cy="1593669"/>
          </a:xfrm>
          <a:prstGeom prst="ellipse">
            <a:avLst/>
          </a:prstGeom>
          <a:noFill/>
          <a:ln/>
          <a:effectLst/>
          <a:scene3d>
            <a:camera prst="orthographicFront">
              <a:rot lat="0" lon="0" rev="0"/>
            </a:camera>
            <a:lightRig rig="threePt" dir="t"/>
          </a:scene3d>
          <a:sp3d extrusionH="31750">
            <a:bevelT w="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 rot="5400000">
            <a:off x="1774525" y="4966786"/>
            <a:ext cx="382561" cy="1593669"/>
          </a:xfrm>
          <a:prstGeom prst="ellipse">
            <a:avLst/>
          </a:prstGeom>
          <a:noFill/>
          <a:ln/>
          <a:effectLst/>
          <a:scene3d>
            <a:camera prst="orthographicFront">
              <a:rot lat="0" lon="0" rev="0"/>
            </a:camera>
            <a:lightRig rig="threePt" dir="t"/>
          </a:scene3d>
          <a:sp3d extrusionH="31750">
            <a:bevelT w="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 rot="5400000">
            <a:off x="1805004" y="5117149"/>
            <a:ext cx="382561" cy="1593669"/>
          </a:xfrm>
          <a:prstGeom prst="ellipse">
            <a:avLst/>
          </a:prstGeom>
          <a:noFill/>
          <a:ln/>
          <a:effectLst/>
          <a:scene3d>
            <a:camera prst="orthographicFront">
              <a:rot lat="0" lon="0" rev="0"/>
            </a:camera>
            <a:lightRig rig="threePt" dir="t"/>
          </a:scene3d>
          <a:sp3d extrusionH="31750">
            <a:bevelT w="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21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042277"/>
              </p:ext>
            </p:extLst>
          </p:nvPr>
        </p:nvGraphicFramePr>
        <p:xfrm>
          <a:off x="180001" y="402857"/>
          <a:ext cx="8596601" cy="5119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8210"/>
                <a:gridCol w="2925627"/>
                <a:gridCol w="3072764"/>
              </a:tblGrid>
              <a:tr h="47887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Symbolic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/>
                </a:tc>
              </a:tr>
              <a:tr h="46409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latex-imag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57" y="995801"/>
            <a:ext cx="1418256" cy="689430"/>
          </a:xfrm>
          <a:prstGeom prst="rect">
            <a:avLst/>
          </a:prstGeom>
        </p:spPr>
      </p:pic>
      <p:pic>
        <p:nvPicPr>
          <p:cNvPr id="6" name="Picture 5" descr="latex-imag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4" y="1893817"/>
            <a:ext cx="2233616" cy="544004"/>
          </a:xfrm>
          <a:prstGeom prst="rect">
            <a:avLst/>
          </a:prstGeom>
        </p:spPr>
      </p:pic>
      <p:pic>
        <p:nvPicPr>
          <p:cNvPr id="7" name="Picture 6" descr="latex-imag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619" y="995801"/>
            <a:ext cx="2493739" cy="43493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06531" y="1045468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Express height (y) in terms of 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06531" y="1685231"/>
            <a:ext cx="319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 backwards to the integral</a:t>
            </a:r>
            <a:endParaRPr lang="en-US" dirty="0"/>
          </a:p>
        </p:txBody>
      </p:sp>
      <p:pic>
        <p:nvPicPr>
          <p:cNvPr id="3" name="Picture 2" descr="latex-image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124" y="2221591"/>
            <a:ext cx="2127697" cy="432459"/>
          </a:xfrm>
          <a:prstGeom prst="rect">
            <a:avLst/>
          </a:prstGeom>
        </p:spPr>
      </p:pic>
      <p:pic>
        <p:nvPicPr>
          <p:cNvPr id="9" name="Picture 8" descr="latex-image-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146" y="2871392"/>
            <a:ext cx="2652960" cy="4235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80469" y="3613336"/>
            <a:ext cx="3065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volume for full radius (x=r)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220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979067" y="838632"/>
            <a:ext cx="5902431" cy="4173472"/>
            <a:chOff x="1979067" y="838632"/>
            <a:chExt cx="5902431" cy="4173472"/>
          </a:xfrm>
        </p:grpSpPr>
        <p:sp>
          <p:nvSpPr>
            <p:cNvPr id="5" name="TextBox 4"/>
            <p:cNvSpPr txBox="1"/>
            <p:nvPr/>
          </p:nvSpPr>
          <p:spPr>
            <a:xfrm>
              <a:off x="1979067" y="1767591"/>
              <a:ext cx="293319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48288" y="4642772"/>
              <a:ext cx="26161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f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6509898" y="4827438"/>
              <a:ext cx="1371600" cy="10458"/>
            </a:xfrm>
            <a:prstGeom prst="straightConnector1">
              <a:avLst/>
            </a:prstGeom>
            <a:ln w="57150" cmpd="sng">
              <a:solidFill>
                <a:schemeClr val="accent1"/>
              </a:solidFill>
              <a:headEnd type="non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5" idx="0"/>
            </p:cNvCxnSpPr>
            <p:nvPr/>
          </p:nvCxnSpPr>
          <p:spPr>
            <a:xfrm flipV="1">
              <a:off x="2125727" y="838633"/>
              <a:ext cx="0" cy="928958"/>
            </a:xfrm>
            <a:prstGeom prst="straightConnector1">
              <a:avLst/>
            </a:prstGeom>
            <a:ln w="57150" cmpd="sng">
              <a:headEnd type="non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 rot="5400000" flipH="1">
              <a:off x="3309498" y="-75768"/>
              <a:ext cx="3657600" cy="5486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 flipH="1">
              <a:off x="3080898" y="1067232"/>
              <a:ext cx="2743200" cy="41148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6509898" y="1753032"/>
            <a:ext cx="1371600" cy="1455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509898" y="838632"/>
            <a:ext cx="0" cy="914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05327" y="1145363"/>
            <a:ext cx="70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 </a:t>
            </a:r>
            <a:r>
              <a:rPr lang="en-US" dirty="0" smtClean="0"/>
              <a:t>• </a:t>
            </a:r>
            <a:r>
              <a:rPr lang="en-US" dirty="0" smtClean="0"/>
              <a:t>dg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22542" y="289673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 </a:t>
            </a:r>
            <a:r>
              <a:rPr lang="en-US" dirty="0"/>
              <a:t>•</a:t>
            </a:r>
            <a:r>
              <a:rPr lang="en-US" dirty="0" smtClean="0"/>
              <a:t> </a:t>
            </a:r>
            <a:r>
              <a:rPr lang="en-US" dirty="0" smtClean="0"/>
              <a:t>df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22542" y="1145445"/>
            <a:ext cx="84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df</a:t>
            </a:r>
            <a:r>
              <a:rPr lang="en-US" dirty="0" smtClean="0"/>
              <a:t> </a:t>
            </a:r>
            <a:r>
              <a:rPr lang="en-US" dirty="0" smtClean="0"/>
              <a:t>• </a:t>
            </a:r>
            <a:r>
              <a:rPr lang="en-US" dirty="0" smtClean="0"/>
              <a:t>dg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711130" y="1135053"/>
            <a:ext cx="41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dg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958595" y="4508602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62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Slicing A Cake Among Friends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08376" y="1739340"/>
            <a:ext cx="1371600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23182" y="1739340"/>
            <a:ext cx="457200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46273" y="1739340"/>
            <a:ext cx="457200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69363" y="1739340"/>
            <a:ext cx="457200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34130" y="4103373"/>
            <a:ext cx="457200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57221" y="4103373"/>
            <a:ext cx="457200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680311" y="4103373"/>
            <a:ext cx="457200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234130" y="4388921"/>
            <a:ext cx="1903381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34130" y="4765770"/>
            <a:ext cx="1903381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234130" y="5142618"/>
            <a:ext cx="1903381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680311" y="4079970"/>
            <a:ext cx="457200" cy="3089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57221" y="4079970"/>
            <a:ext cx="457200" cy="3089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34130" y="4079970"/>
            <a:ext cx="457200" cy="3089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184683" y="3901828"/>
            <a:ext cx="256816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New person?</a:t>
            </a:r>
          </a:p>
          <a:p>
            <a:pPr algn="ctr"/>
            <a:r>
              <a:rPr lang="en-US" dirty="0" smtClean="0"/>
              <a:t>Cut a slice from everyone</a:t>
            </a:r>
            <a:endParaRPr lang="en-US" dirty="0"/>
          </a:p>
        </p:txBody>
      </p:sp>
      <p:cxnSp>
        <p:nvCxnSpPr>
          <p:cNvPr id="35" name="Curved Connector 34"/>
          <p:cNvCxnSpPr>
            <a:stCxn id="30" idx="3"/>
          </p:cNvCxnSpPr>
          <p:nvPr/>
        </p:nvCxnSpPr>
        <p:spPr>
          <a:xfrm>
            <a:off x="3752851" y="4224994"/>
            <a:ext cx="2257393" cy="127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Up Ribbon 35"/>
          <p:cNvSpPr/>
          <p:nvPr/>
        </p:nvSpPr>
        <p:spPr>
          <a:xfrm>
            <a:off x="1708376" y="1877703"/>
            <a:ext cx="1371600" cy="383205"/>
          </a:xfrm>
          <a:prstGeom prst="ribbon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Cake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126563" y="4046235"/>
            <a:ext cx="3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540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Slicing A Cake Among Friends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08376" y="1739340"/>
            <a:ext cx="1371600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Cake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15460" y="1735054"/>
            <a:ext cx="730078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34130" y="4103373"/>
            <a:ext cx="457200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57221" y="4103373"/>
            <a:ext cx="457200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680311" y="4103373"/>
            <a:ext cx="457200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234130" y="4388921"/>
            <a:ext cx="1903381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34130" y="4765770"/>
            <a:ext cx="1903381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234130" y="5142618"/>
            <a:ext cx="1903381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680311" y="4079970"/>
            <a:ext cx="457200" cy="3089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57221" y="4079970"/>
            <a:ext cx="457200" cy="3089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34130" y="4079970"/>
            <a:ext cx="457200" cy="3089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184683" y="3901828"/>
            <a:ext cx="256816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New person?</a:t>
            </a:r>
          </a:p>
          <a:p>
            <a:pPr algn="ctr"/>
            <a:r>
              <a:rPr lang="en-US" dirty="0" smtClean="0"/>
              <a:t>Cut a slice from everyone</a:t>
            </a:r>
            <a:endParaRPr lang="en-US" dirty="0"/>
          </a:p>
        </p:txBody>
      </p:sp>
      <p:cxnSp>
        <p:nvCxnSpPr>
          <p:cNvPr id="35" name="Curved Connector 34"/>
          <p:cNvCxnSpPr>
            <a:stCxn id="30" idx="3"/>
          </p:cNvCxnSpPr>
          <p:nvPr/>
        </p:nvCxnSpPr>
        <p:spPr>
          <a:xfrm>
            <a:off x="3752851" y="4224994"/>
            <a:ext cx="2257393" cy="127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126563" y="4046235"/>
            <a:ext cx="3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691330" y="1739340"/>
            <a:ext cx="730078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137511" y="1730768"/>
            <a:ext cx="730078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913381" y="1735054"/>
            <a:ext cx="730078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137903" y="1719428"/>
            <a:ext cx="723091" cy="4572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913381" y="1727305"/>
            <a:ext cx="723091" cy="457200"/>
          </a:xfrm>
          <a:prstGeom prst="rect">
            <a:avLst/>
          </a:prstGeom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6013163" y="2176628"/>
            <a:ext cx="1903381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013163" y="2658023"/>
            <a:ext cx="1903381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672113" y="17513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39" name="Curved Connector 38"/>
          <p:cNvCxnSpPr/>
          <p:nvPr/>
        </p:nvCxnSpPr>
        <p:spPr>
          <a:xfrm>
            <a:off x="3838275" y="4218644"/>
            <a:ext cx="2257393" cy="127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07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loud 3"/>
          <p:cNvSpPr/>
          <p:nvPr/>
        </p:nvSpPr>
        <p:spPr>
          <a:xfrm>
            <a:off x="3432080" y="3366353"/>
            <a:ext cx="1527193" cy="96348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A’s changes</a:t>
            </a:r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5401785" y="3366353"/>
            <a:ext cx="1527193" cy="963487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B’s changes</a:t>
            </a:r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7411411" y="3366353"/>
            <a:ext cx="1527193" cy="963487"/>
          </a:xfrm>
          <a:prstGeom prst="clou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C’s changes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46963" y="36634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53358" y="36634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630" y="1523333"/>
            <a:ext cx="2198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Scenario With 3 Parts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794939" y="1523333"/>
            <a:ext cx="2182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Change Simplifies To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2397529" y="2236460"/>
            <a:ext cx="645909" cy="33583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580224" y="2242140"/>
            <a:ext cx="1625858" cy="369332"/>
            <a:chOff x="580224" y="2242140"/>
            <a:chExt cx="1625858" cy="369332"/>
          </a:xfrm>
        </p:grpSpPr>
        <p:sp>
          <p:nvSpPr>
            <p:cNvPr id="23" name="TextBox 22"/>
            <p:cNvSpPr txBox="1"/>
            <p:nvPr/>
          </p:nvSpPr>
          <p:spPr>
            <a:xfrm>
              <a:off x="580224" y="2242140"/>
              <a:ext cx="318229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34039" y="2242140"/>
              <a:ext cx="318229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87853" y="2242140"/>
              <a:ext cx="318229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16205" y="224214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70020" y="224214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80224" y="3069276"/>
            <a:ext cx="1625858" cy="369332"/>
            <a:chOff x="580224" y="2242140"/>
            <a:chExt cx="1625858" cy="369332"/>
          </a:xfrm>
        </p:grpSpPr>
        <p:sp>
          <p:nvSpPr>
            <p:cNvPr id="36" name="TextBox 35"/>
            <p:cNvSpPr txBox="1"/>
            <p:nvPr/>
          </p:nvSpPr>
          <p:spPr>
            <a:xfrm>
              <a:off x="580224" y="2242140"/>
              <a:ext cx="318229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34039" y="2242140"/>
              <a:ext cx="318229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887853" y="2242140"/>
              <a:ext cx="318229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16205" y="224214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*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70020" y="2242140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*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80224" y="3848097"/>
            <a:ext cx="1625858" cy="369332"/>
            <a:chOff x="580224" y="2242140"/>
            <a:chExt cx="1625858" cy="369332"/>
          </a:xfrm>
        </p:grpSpPr>
        <p:sp>
          <p:nvSpPr>
            <p:cNvPr id="42" name="TextBox 41"/>
            <p:cNvSpPr txBox="1"/>
            <p:nvPr/>
          </p:nvSpPr>
          <p:spPr>
            <a:xfrm>
              <a:off x="580224" y="2242140"/>
              <a:ext cx="318229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34039" y="2242140"/>
              <a:ext cx="318229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87853" y="2242140"/>
              <a:ext cx="318229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16205" y="224214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^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70020" y="224214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^</a:t>
              </a:r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80224" y="4646471"/>
            <a:ext cx="1625858" cy="369332"/>
            <a:chOff x="580224" y="2242140"/>
            <a:chExt cx="1625858" cy="369332"/>
          </a:xfrm>
        </p:grpSpPr>
        <p:sp>
          <p:nvSpPr>
            <p:cNvPr id="48" name="TextBox 47"/>
            <p:cNvSpPr txBox="1"/>
            <p:nvPr/>
          </p:nvSpPr>
          <p:spPr>
            <a:xfrm>
              <a:off x="580224" y="2242140"/>
              <a:ext cx="318229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34039" y="2242140"/>
              <a:ext cx="318229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87853" y="2242140"/>
              <a:ext cx="318229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16205" y="2242140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*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570020" y="2242140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/</a:t>
              </a:r>
              <a:endParaRPr lang="en-US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193395" y="5323998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867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88229" y="2588613"/>
            <a:ext cx="3496898" cy="963487"/>
            <a:chOff x="3432080" y="3366353"/>
            <a:chExt cx="3496898" cy="963487"/>
          </a:xfrm>
        </p:grpSpPr>
        <p:sp>
          <p:nvSpPr>
            <p:cNvPr id="4" name="Cloud 3"/>
            <p:cNvSpPr/>
            <p:nvPr/>
          </p:nvSpPr>
          <p:spPr>
            <a:xfrm>
              <a:off x="3432080" y="3366353"/>
              <a:ext cx="1527193" cy="963487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F’s changes</a:t>
              </a:r>
              <a:endParaRPr lang="en-US" dirty="0"/>
            </a:p>
          </p:txBody>
        </p:sp>
        <p:sp>
          <p:nvSpPr>
            <p:cNvPr id="7" name="Cloud 6"/>
            <p:cNvSpPr/>
            <p:nvPr/>
          </p:nvSpPr>
          <p:spPr>
            <a:xfrm>
              <a:off x="5401785" y="3366353"/>
              <a:ext cx="1527193" cy="963487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G’s changes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46963" y="366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</p:grpSp>
      <p:sp>
        <p:nvSpPr>
          <p:cNvPr id="14" name="Striped Right Arrow 13"/>
          <p:cNvSpPr/>
          <p:nvPr/>
        </p:nvSpPr>
        <p:spPr>
          <a:xfrm>
            <a:off x="2867332" y="2466425"/>
            <a:ext cx="1871041" cy="1207863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Simplifies to 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80234" y="1045730"/>
            <a:ext cx="2198589" cy="4049253"/>
            <a:chOff x="780234" y="1045730"/>
            <a:chExt cx="2198589" cy="4049253"/>
          </a:xfrm>
        </p:grpSpPr>
        <p:grpSp>
          <p:nvGrpSpPr>
            <p:cNvPr id="13" name="Group 12"/>
            <p:cNvGrpSpPr/>
            <p:nvPr/>
          </p:nvGrpSpPr>
          <p:grpSpPr>
            <a:xfrm>
              <a:off x="780234" y="1045730"/>
              <a:ext cx="2198589" cy="3377968"/>
              <a:chOff x="870951" y="1141096"/>
              <a:chExt cx="2198589" cy="337796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870951" y="1141096"/>
                <a:ext cx="2198589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Scenario With 2 Parts</a:t>
                </a:r>
                <a:endParaRPr lang="en-US" dirty="0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83014" y="1745401"/>
                <a:ext cx="1174462" cy="2773663"/>
                <a:chOff x="1013036" y="1745401"/>
                <a:chExt cx="1174462" cy="2773663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1013036" y="1745401"/>
                  <a:ext cx="290727" cy="369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</a:t>
                  </a:r>
                  <a:endParaRPr lang="en-US" dirty="0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1666851" y="1745401"/>
                  <a:ext cx="330289" cy="369332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G</a:t>
                  </a:r>
                  <a:endParaRPr lang="en-US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1349017" y="1745401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2002832" y="1745401"/>
                  <a:ext cx="1846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1013036" y="2572537"/>
                  <a:ext cx="290727" cy="369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</a:t>
                  </a:r>
                  <a:endParaRPr lang="en-US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1666851" y="2572537"/>
                  <a:ext cx="330289" cy="369332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G</a:t>
                  </a:r>
                  <a:endParaRPr lang="en-US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1349017" y="2572537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*</a:t>
                  </a:r>
                  <a:endParaRPr lang="en-US" dirty="0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1013036" y="3351358"/>
                  <a:ext cx="290727" cy="369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</a:t>
                  </a:r>
                  <a:endParaRPr lang="en-US" dirty="0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1666851" y="3351358"/>
                  <a:ext cx="330289" cy="369332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G</a:t>
                  </a:r>
                  <a:endParaRPr lang="en-US" dirty="0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1349017" y="335135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^</a:t>
                  </a:r>
                  <a:endParaRPr lang="en-US" dirty="0"/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2002832" y="3351358"/>
                  <a:ext cx="1846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1013036" y="4149732"/>
                  <a:ext cx="290727" cy="369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</a:t>
                  </a:r>
                  <a:endParaRPr lang="en-US" dirty="0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1666851" y="4149732"/>
                  <a:ext cx="330289" cy="369332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G</a:t>
                  </a:r>
                  <a:endParaRPr lang="en-US" dirty="0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1349017" y="4149732"/>
                  <a:ext cx="2744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/</a:t>
                  </a:r>
                  <a:endParaRPr lang="en-US" dirty="0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2002832" y="4149732"/>
                  <a:ext cx="1846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6" name="TextBox 15"/>
            <p:cNvSpPr txBox="1"/>
            <p:nvPr/>
          </p:nvSpPr>
          <p:spPr>
            <a:xfrm>
              <a:off x="1583024" y="4725651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9071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063" y="1045730"/>
            <a:ext cx="219858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Scenario With 3 Parts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95221" y="1712139"/>
            <a:ext cx="1762272" cy="369332"/>
            <a:chOff x="956711" y="1708289"/>
            <a:chExt cx="1762272" cy="369332"/>
          </a:xfrm>
        </p:grpSpPr>
        <p:sp>
          <p:nvSpPr>
            <p:cNvPr id="36" name="TextBox 35"/>
            <p:cNvSpPr txBox="1"/>
            <p:nvPr/>
          </p:nvSpPr>
          <p:spPr>
            <a:xfrm>
              <a:off x="956711" y="1708289"/>
              <a:ext cx="318229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84056" y="1708289"/>
              <a:ext cx="312906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29457" y="170828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*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06077" y="1708289"/>
              <a:ext cx="312906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51479" y="170828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*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16700" y="1415062"/>
            <a:ext cx="5354333" cy="963487"/>
            <a:chOff x="3616700" y="1415062"/>
            <a:chExt cx="5354333" cy="963487"/>
          </a:xfrm>
        </p:grpSpPr>
        <p:sp>
          <p:nvSpPr>
            <p:cNvPr id="4" name="Cloud 3"/>
            <p:cNvSpPr/>
            <p:nvPr/>
          </p:nvSpPr>
          <p:spPr>
            <a:xfrm>
              <a:off x="3616700" y="1415062"/>
              <a:ext cx="1527193" cy="963487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A’s changes</a:t>
              </a:r>
              <a:endParaRPr lang="en-US" dirty="0"/>
            </a:p>
          </p:txBody>
        </p:sp>
        <p:sp>
          <p:nvSpPr>
            <p:cNvPr id="7" name="Cloud 6"/>
            <p:cNvSpPr/>
            <p:nvPr/>
          </p:nvSpPr>
          <p:spPr>
            <a:xfrm>
              <a:off x="5530271" y="1415062"/>
              <a:ext cx="1527193" cy="963487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B’s changes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87041" y="171213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1" name="Cloud 30"/>
            <p:cNvSpPr/>
            <p:nvPr/>
          </p:nvSpPr>
          <p:spPr>
            <a:xfrm>
              <a:off x="7443840" y="1415062"/>
              <a:ext cx="1527193" cy="963487"/>
            </a:xfrm>
            <a:prstGeom prst="cloud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C’s changes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00612" y="171213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</p:grpSp>
      <p:sp>
        <p:nvSpPr>
          <p:cNvPr id="33" name="Striped Right Arrow 32"/>
          <p:cNvSpPr/>
          <p:nvPr/>
        </p:nvSpPr>
        <p:spPr>
          <a:xfrm>
            <a:off x="2393242" y="1650273"/>
            <a:ext cx="1036617" cy="493065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757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4425</TotalTime>
  <Words>1032</Words>
  <Application>Microsoft Macintosh PowerPoint</Application>
  <PresentationFormat>On-screen Show (4:3)</PresentationFormat>
  <Paragraphs>365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Calculus Lesson 7</vt:lpstr>
      <vt:lpstr>PowerPoint Presentation</vt:lpstr>
      <vt:lpstr>PowerPoint Presentation</vt:lpstr>
      <vt:lpstr>PowerPoint Presentation</vt:lpstr>
      <vt:lpstr>Slicing A Cake Among Friends</vt:lpstr>
      <vt:lpstr>Slicing A Cake Among Friends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Calculus Week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Kalid Azad</dc:creator>
  <cp:lastModifiedBy>Kalid Azad</cp:lastModifiedBy>
  <cp:revision>543</cp:revision>
  <dcterms:created xsi:type="dcterms:W3CDTF">2013-08-27T22:46:00Z</dcterms:created>
  <dcterms:modified xsi:type="dcterms:W3CDTF">2013-11-23T06:07:21Z</dcterms:modified>
</cp:coreProperties>
</file>