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61" r:id="rId6"/>
    <p:sldId id="262" r:id="rId7"/>
    <p:sldId id="258" r:id="rId8"/>
    <p:sldId id="259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7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9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6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3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7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5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7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58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2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6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61A2E-EE48-8B45-9229-300C9EFB8DD3}" type="datetimeFigureOut">
              <a:rPr lang="en-US" smtClean="0"/>
              <a:t>11/22/13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32F61-68FD-0E45-B7C0-20638F677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5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Calculus Course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Pilot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056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788192" y="1043471"/>
            <a:ext cx="3004984" cy="29558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88192" y="1752975"/>
            <a:ext cx="2279248" cy="224644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88193" y="2496322"/>
            <a:ext cx="1519498" cy="150301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369733" y="297528"/>
            <a:ext cx="1935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“Modeled” growth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307691" y="1752975"/>
            <a:ext cx="759749" cy="74334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067440" y="1043472"/>
            <a:ext cx="725736" cy="7095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547941" y="2496322"/>
            <a:ext cx="759749" cy="74334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788192" y="3239669"/>
            <a:ext cx="759749" cy="74334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05738" y="1043386"/>
            <a:ext cx="3004984" cy="2955861"/>
          </a:xfrm>
          <a:prstGeom prst="rect">
            <a:avLst/>
          </a:prstGeom>
          <a:gradFill flip="none" rotWithShape="1">
            <a:gsLst>
              <a:gs pos="1000">
                <a:schemeClr val="tx2">
                  <a:lumMod val="50000"/>
                </a:schemeClr>
              </a:gs>
              <a:gs pos="69000">
                <a:schemeClr val="accent1">
                  <a:lumMod val="40000"/>
                  <a:lumOff val="60000"/>
                </a:schemeClr>
              </a:gs>
            </a:gsLst>
            <a:lin ang="1914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223908" y="297443"/>
            <a:ext cx="2602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Actual growth of a square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005738" y="1043472"/>
            <a:ext cx="3004984" cy="29557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Freeform 41"/>
          <p:cNvSpPr/>
          <p:nvPr/>
        </p:nvSpPr>
        <p:spPr>
          <a:xfrm>
            <a:off x="2703113" y="4179649"/>
            <a:ext cx="1644248" cy="1723714"/>
          </a:xfrm>
          <a:custGeom>
            <a:avLst/>
            <a:gdLst>
              <a:gd name="connsiteX0" fmla="*/ 0 w 1644248"/>
              <a:gd name="connsiteY0" fmla="*/ 1723714 h 1723714"/>
              <a:gd name="connsiteX1" fmla="*/ 805114 w 1644248"/>
              <a:gd name="connsiteY1" fmla="*/ 1406188 h 1723714"/>
              <a:gd name="connsiteX2" fmla="*/ 1372096 w 1644248"/>
              <a:gd name="connsiteY2" fmla="*/ 725774 h 1723714"/>
              <a:gd name="connsiteX3" fmla="*/ 1644248 w 1644248"/>
              <a:gd name="connsiteY3" fmla="*/ 0 h 1723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4248" h="1723714">
                <a:moveTo>
                  <a:pt x="0" y="1723714"/>
                </a:moveTo>
                <a:cubicBezTo>
                  <a:pt x="288215" y="1648112"/>
                  <a:pt x="576431" y="1572511"/>
                  <a:pt x="805114" y="1406188"/>
                </a:cubicBezTo>
                <a:cubicBezTo>
                  <a:pt x="1033797" y="1239865"/>
                  <a:pt x="1232240" y="960139"/>
                  <a:pt x="1372096" y="725774"/>
                </a:cubicBezTo>
                <a:cubicBezTo>
                  <a:pt x="1511952" y="491409"/>
                  <a:pt x="1644248" y="0"/>
                  <a:pt x="1644248" y="0"/>
                </a:cubicBezTo>
              </a:path>
            </a:pathLst>
          </a:custGeom>
          <a:ln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6227946" y="4270370"/>
            <a:ext cx="2159493" cy="1632993"/>
            <a:chOff x="5907951" y="4468048"/>
            <a:chExt cx="2159493" cy="1632993"/>
          </a:xfrm>
        </p:grpSpPr>
        <p:cxnSp>
          <p:nvCxnSpPr>
            <p:cNvPr id="44" name="Elbow Connector 43"/>
            <p:cNvCxnSpPr/>
            <p:nvPr/>
          </p:nvCxnSpPr>
          <p:spPr>
            <a:xfrm flipV="1">
              <a:off x="5907951" y="5823979"/>
              <a:ext cx="1399739" cy="277062"/>
            </a:xfrm>
            <a:prstGeom prst="bentConnector3">
              <a:avLst>
                <a:gd name="adj1" fmla="val 50000"/>
              </a:avLst>
            </a:prstGeom>
            <a:ln>
              <a:headEnd type="non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/>
            <p:nvPr/>
          </p:nvCxnSpPr>
          <p:spPr>
            <a:xfrm rot="5400000" flipH="1" flipV="1">
              <a:off x="7009602" y="4766140"/>
              <a:ext cx="1355933" cy="7597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2328905" y="6153419"/>
            <a:ext cx="2146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 = Smooth curve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343290" y="6161250"/>
            <a:ext cx="2044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 = Jagged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13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291943"/>
            <a:ext cx="8585200" cy="2463800"/>
          </a:xfrm>
          <a:prstGeom prst="rect">
            <a:avLst/>
          </a:prstGeom>
        </p:spPr>
      </p:pic>
      <p:pic>
        <p:nvPicPr>
          <p:cNvPr id="11" name="Picture 10" descr="latex-image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016" y="4431848"/>
            <a:ext cx="609600" cy="1079500"/>
          </a:xfrm>
          <a:prstGeom prst="rect">
            <a:avLst/>
          </a:prstGeom>
        </p:spPr>
      </p:pic>
      <p:pic>
        <p:nvPicPr>
          <p:cNvPr id="12" name="Picture 11" descr="latex-image-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791" y="4785574"/>
            <a:ext cx="1295400" cy="330200"/>
          </a:xfrm>
          <a:prstGeom prst="rect">
            <a:avLst/>
          </a:prstGeom>
        </p:spPr>
      </p:pic>
      <p:cxnSp>
        <p:nvCxnSpPr>
          <p:cNvPr id="14" name="Curved Connector 13"/>
          <p:cNvCxnSpPr>
            <a:endCxn id="11" idx="0"/>
          </p:cNvCxnSpPr>
          <p:nvPr/>
        </p:nvCxnSpPr>
        <p:spPr>
          <a:xfrm rot="16200000" flipH="1">
            <a:off x="2858668" y="2822700"/>
            <a:ext cx="1676106" cy="154218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2350" y="3366497"/>
            <a:ext cx="2501331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Integrate from r=0 to r=r</a:t>
            </a:r>
            <a:endParaRPr lang="en-US" dirty="0"/>
          </a:p>
        </p:txBody>
      </p:sp>
      <p:cxnSp>
        <p:nvCxnSpPr>
          <p:cNvPr id="15" name="Curved Connector 14"/>
          <p:cNvCxnSpPr/>
          <p:nvPr/>
        </p:nvCxnSpPr>
        <p:spPr>
          <a:xfrm rot="5400000">
            <a:off x="6038316" y="2852108"/>
            <a:ext cx="1757735" cy="174631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582932" y="3348712"/>
            <a:ext cx="120740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2*pi*r * dr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99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291943"/>
            <a:ext cx="8585200" cy="2463800"/>
          </a:xfrm>
          <a:prstGeom prst="rect">
            <a:avLst/>
          </a:prstGeom>
        </p:spPr>
      </p:pic>
      <p:cxnSp>
        <p:nvCxnSpPr>
          <p:cNvPr id="14" name="Curved Connector 13"/>
          <p:cNvCxnSpPr>
            <a:endCxn id="10" idx="0"/>
          </p:cNvCxnSpPr>
          <p:nvPr/>
        </p:nvCxnSpPr>
        <p:spPr>
          <a:xfrm rot="5400000">
            <a:off x="1894790" y="2673573"/>
            <a:ext cx="858840" cy="52407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2350" y="3366497"/>
            <a:ext cx="158566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from r=0 to r=r</a:t>
            </a:r>
            <a:endParaRPr lang="en-US" dirty="0"/>
          </a:p>
        </p:txBody>
      </p:sp>
      <p:cxnSp>
        <p:nvCxnSpPr>
          <p:cNvPr id="15" name="Curved Connector 14"/>
          <p:cNvCxnSpPr>
            <a:endCxn id="7" idx="0"/>
          </p:cNvCxnSpPr>
          <p:nvPr/>
        </p:nvCxnSpPr>
        <p:spPr>
          <a:xfrm rot="10800000" flipV="1">
            <a:off x="5440325" y="2245364"/>
            <a:ext cx="1454174" cy="1130924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836621" y="3376288"/>
            <a:ext cx="120740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2*pi*r * dr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38100" y="3365029"/>
            <a:ext cx="104814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Integrate</a:t>
            </a:r>
            <a:endParaRPr lang="en-US" dirty="0"/>
          </a:p>
        </p:txBody>
      </p:sp>
      <p:cxnSp>
        <p:nvCxnSpPr>
          <p:cNvPr id="13" name="Curved Connector 12"/>
          <p:cNvCxnSpPr>
            <a:endCxn id="9" idx="0"/>
          </p:cNvCxnSpPr>
          <p:nvPr/>
        </p:nvCxnSpPr>
        <p:spPr>
          <a:xfrm rot="16200000" flipH="1">
            <a:off x="2760500" y="2421814"/>
            <a:ext cx="1472678" cy="41668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93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291943"/>
            <a:ext cx="8585200" cy="2463800"/>
          </a:xfrm>
          <a:prstGeom prst="rect">
            <a:avLst/>
          </a:prstGeom>
        </p:spPr>
      </p:pic>
      <p:cxnSp>
        <p:nvCxnSpPr>
          <p:cNvPr id="14" name="Curved Connector 13"/>
          <p:cNvCxnSpPr>
            <a:endCxn id="10" idx="0"/>
          </p:cNvCxnSpPr>
          <p:nvPr/>
        </p:nvCxnSpPr>
        <p:spPr>
          <a:xfrm rot="5400000">
            <a:off x="1894790" y="2673573"/>
            <a:ext cx="858840" cy="52407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2350" y="3366497"/>
            <a:ext cx="158566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from r=0 to r=r</a:t>
            </a:r>
            <a:endParaRPr lang="en-US" dirty="0"/>
          </a:p>
        </p:txBody>
      </p:sp>
      <p:cxnSp>
        <p:nvCxnSpPr>
          <p:cNvPr id="15" name="Curved Connector 14"/>
          <p:cNvCxnSpPr>
            <a:endCxn id="7" idx="0"/>
          </p:cNvCxnSpPr>
          <p:nvPr/>
        </p:nvCxnSpPr>
        <p:spPr>
          <a:xfrm rot="10800000" flipV="1">
            <a:off x="5440325" y="2245364"/>
            <a:ext cx="1454174" cy="1130924"/>
          </a:xfrm>
          <a:prstGeom prst="curved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836621" y="3376288"/>
            <a:ext cx="120740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2*pi*r * dr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38100" y="3365029"/>
            <a:ext cx="104814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Integrate</a:t>
            </a:r>
            <a:endParaRPr lang="en-US" dirty="0"/>
          </a:p>
        </p:txBody>
      </p:sp>
      <p:cxnSp>
        <p:nvCxnSpPr>
          <p:cNvPr id="13" name="Curved Connector 12"/>
          <p:cNvCxnSpPr>
            <a:endCxn id="9" idx="0"/>
          </p:cNvCxnSpPr>
          <p:nvPr/>
        </p:nvCxnSpPr>
        <p:spPr>
          <a:xfrm rot="16200000" flipH="1">
            <a:off x="2760500" y="2421814"/>
            <a:ext cx="1472678" cy="41668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4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Explain</a:t>
            </a:r>
          </a:p>
          <a:p>
            <a:pPr lvl="1"/>
            <a:r>
              <a:rPr lang="en-US" sz="1400" dirty="0" smtClean="0"/>
              <a:t>1: Getting hard to describe</a:t>
            </a:r>
          </a:p>
          <a:p>
            <a:pPr lvl="1"/>
            <a:r>
              <a:rPr lang="en-US" sz="1400" dirty="0" smtClean="0"/>
              <a:t>2: Getting hard to visualize</a:t>
            </a:r>
          </a:p>
          <a:p>
            <a:r>
              <a:rPr lang="en-US" sz="1600" dirty="0" smtClean="0"/>
              <a:t>Solution: terminology &amp; abstraction</a:t>
            </a:r>
          </a:p>
          <a:p>
            <a:pPr lvl="1"/>
            <a:r>
              <a:rPr lang="en-US" sz="1400" dirty="0" smtClean="0"/>
              <a:t>We can write numbers like “1 million” even though we can’t visualize them</a:t>
            </a:r>
          </a:p>
          <a:p>
            <a:pPr lvl="1"/>
            <a:r>
              <a:rPr lang="en-US" sz="1400" dirty="0" smtClean="0"/>
              <a:t>We can describe the steps and use math to get our results. Instead of our brains.</a:t>
            </a:r>
          </a:p>
          <a:p>
            <a:r>
              <a:rPr lang="en-US" sz="1600" dirty="0" smtClean="0"/>
              <a:t>Come up with terminology for our approaches</a:t>
            </a:r>
          </a:p>
          <a:p>
            <a:pPr lvl="1"/>
            <a:r>
              <a:rPr lang="en-US" sz="1400" dirty="0" smtClean="0"/>
              <a:t>X-Ray =&gt; Differentiation (single step)</a:t>
            </a:r>
          </a:p>
          <a:p>
            <a:pPr lvl="1"/>
            <a:r>
              <a:rPr lang="en-US" sz="1400" dirty="0" smtClean="0"/>
              <a:t>Time-lapse =&gt; integral (glue together)</a:t>
            </a:r>
          </a:p>
          <a:p>
            <a:pPr lvl="1"/>
            <a:r>
              <a:rPr lang="en-US" sz="1400" dirty="0" smtClean="0"/>
              <a:t>Arrow =&gt; Range of integration / direction of differentiation</a:t>
            </a:r>
          </a:p>
          <a:p>
            <a:pPr lvl="1"/>
            <a:r>
              <a:rPr lang="en-US" sz="1400" dirty="0" smtClean="0"/>
              <a:t>“Ring” “Wedge” “Board” =&gt; be specific about the shape!</a:t>
            </a:r>
          </a:p>
          <a:p>
            <a:r>
              <a:rPr lang="en-US" sz="1600" dirty="0" smtClean="0"/>
              <a:t>Come up with GENERIC descriptions for what we’re doing</a:t>
            </a:r>
          </a:p>
          <a:p>
            <a:pPr lvl="1"/>
            <a:r>
              <a:rPr lang="en-US" sz="1400" dirty="0" smtClean="0"/>
              <a:t>Math works in GENERAL… avoid the specific and find common patterns / rules</a:t>
            </a:r>
          </a:p>
          <a:p>
            <a:pPr lvl="1"/>
            <a:r>
              <a:rPr lang="en-US" sz="1400" dirty="0" smtClean="0"/>
              <a:t>“integrate” and “derive” are not vivid. Time-lapse and X-Ray are better. But the generic words are easier to find commonalities. “3 apples + 3 apples = 6 apples” and “3 oranges + 3 oranges = 6 oranges”. Just one set of rules (3 + 3 = 6), who cares about the specific fruit?</a:t>
            </a:r>
          </a:p>
          <a:p>
            <a:pPr lvl="1"/>
            <a:r>
              <a:rPr lang="en-US" sz="1400" dirty="0" smtClean="0"/>
              <a:t>Similarly, calculus finds the general rules to add shapes of certain sizes, who cares if they were originally boards, rings, or pizza slices?</a:t>
            </a:r>
          </a:p>
          <a:p>
            <a:r>
              <a:rPr lang="en-US" sz="1600" dirty="0" smtClean="0"/>
              <a:t>Now we have steps even a machine could compute… and it does!</a:t>
            </a:r>
          </a:p>
          <a:p>
            <a:pPr lvl="1"/>
            <a:r>
              <a:rPr lang="en-US" sz="1400" dirty="0" smtClean="0"/>
              <a:t>Amazing. It found the answer without us saying “Ok, think of rings… now morph them into XYZ”. Nope. Took a generic description and worked with it.</a:t>
            </a:r>
          </a:p>
          <a:p>
            <a:r>
              <a:rPr lang="en-US" sz="1600" dirty="0" smtClean="0"/>
              <a:t>We can learn to do that. Generic descriptions are nice (no visualization needed) but don’t *start* there!</a:t>
            </a:r>
          </a:p>
        </p:txBody>
      </p:sp>
    </p:spTree>
    <p:extLst>
      <p:ext uri="{BB962C8B-B14F-4D97-AF65-F5344CB8AC3E}">
        <p14:creationId xmlns:p14="http://schemas.microsoft.com/office/powerpoint/2010/main" val="941977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practice taking derivatives on your own</a:t>
            </a:r>
          </a:p>
          <a:p>
            <a:r>
              <a:rPr lang="en-US" dirty="0" smtClean="0"/>
              <a:t>Learn to take the derivatives / integrals of the various shapes above</a:t>
            </a:r>
          </a:p>
          <a:p>
            <a:r>
              <a:rPr lang="en-US" dirty="0" smtClean="0"/>
              <a:t>Learn how to “ask”</a:t>
            </a:r>
          </a:p>
          <a:p>
            <a:r>
              <a:rPr lang="en-US" dirty="0" smtClean="0"/>
              <a:t>Expand into physics, etc. Learn to read famous equations</a:t>
            </a:r>
          </a:p>
          <a:p>
            <a:r>
              <a:rPr lang="en-US" dirty="0" smtClean="0"/>
              <a:t>Learn variations on integrals, and so 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062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 Strategy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what we have</a:t>
            </a:r>
          </a:p>
          <a:p>
            <a:r>
              <a:rPr lang="en-US" dirty="0" smtClean="0"/>
              <a:t>Explain why our lingo is limited</a:t>
            </a:r>
          </a:p>
          <a:p>
            <a:r>
              <a:rPr lang="en-US" dirty="0" smtClean="0"/>
              <a:t>We need more detail</a:t>
            </a:r>
          </a:p>
          <a:p>
            <a:pPr lvl="1"/>
            <a:r>
              <a:rPr lang="en-US" dirty="0" smtClean="0"/>
              <a:t>1. Give official names for the process</a:t>
            </a:r>
          </a:p>
          <a:p>
            <a:pPr lvl="1"/>
            <a:r>
              <a:rPr lang="en-US" dirty="0" smtClean="0"/>
              <a:t>2. Describe the steps in more detail</a:t>
            </a:r>
          </a:p>
          <a:p>
            <a:pPr lvl="1"/>
            <a:r>
              <a:rPr lang="en-US" dirty="0" smtClean="0"/>
              <a:t>3. Create symbolic shortcuts</a:t>
            </a:r>
          </a:p>
        </p:txBody>
      </p:sp>
    </p:spTree>
    <p:extLst>
      <p:ext uri="{BB962C8B-B14F-4D97-AF65-F5344CB8AC3E}">
        <p14:creationId xmlns:p14="http://schemas.microsoft.com/office/powerpoint/2010/main" val="262457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 Strategy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what we have</a:t>
            </a:r>
          </a:p>
          <a:p>
            <a:r>
              <a:rPr lang="en-US" dirty="0" smtClean="0"/>
              <a:t>Introduce the concepts, relate it to what we have</a:t>
            </a:r>
          </a:p>
          <a:p>
            <a:pPr lvl="1"/>
            <a:r>
              <a:rPr lang="en-US" dirty="0" smtClean="0"/>
              <a:t>Integral</a:t>
            </a:r>
          </a:p>
          <a:p>
            <a:pPr lvl="1"/>
            <a:r>
              <a:rPr lang="en-US" dirty="0" smtClean="0"/>
              <a:t>Derivative</a:t>
            </a:r>
          </a:p>
          <a:p>
            <a:pPr lvl="2"/>
            <a:r>
              <a:rPr lang="en-US" dirty="0" smtClean="0"/>
              <a:t>The derivative is an individual step in this pattern</a:t>
            </a:r>
          </a:p>
          <a:p>
            <a:pPr lvl="2"/>
            <a:r>
              <a:rPr lang="en-US" dirty="0" smtClean="0"/>
              <a:t>Often, if we have a derivative, we want to integrate it</a:t>
            </a:r>
          </a:p>
          <a:p>
            <a:pPr lvl="3"/>
            <a:r>
              <a:rPr lang="en-US" dirty="0" smtClean="0"/>
              <a:t>It can be useful on its own, comparing an individual ring to a wedge to a board, for example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3973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 Strategy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Let’s talk about what we have, and the official lingo for it.</a:t>
            </a:r>
          </a:p>
          <a:p>
            <a:r>
              <a:rPr lang="en-US" dirty="0" smtClean="0"/>
              <a:t>The integral is the process of adding up a bunch of parts.</a:t>
            </a:r>
          </a:p>
          <a:p>
            <a:pPr lvl="1"/>
            <a:r>
              <a:rPr lang="en-US" dirty="0" smtClean="0"/>
              <a:t>When we add them up, we need to know where we start adding, where we stop, and what direction to get our parts</a:t>
            </a:r>
          </a:p>
          <a:p>
            <a:pPr lvl="1"/>
            <a:r>
              <a:rPr lang="en-US" dirty="0" smtClean="0"/>
              <a:t>In our example, we start at the center (r=0), and move to r = max</a:t>
            </a:r>
          </a:p>
          <a:p>
            <a:r>
              <a:rPr lang="en-US" dirty="0" smtClean="0"/>
              <a:t>The derivative is an individual step in an X-Ray (i.e., a single ring). Sure, we can show all the values the derivative takes (sort of like graphing y = x, a straight line, showing all the potential values x can have), but at any instant, the derivative is a single step.</a:t>
            </a:r>
          </a:p>
          <a:p>
            <a:r>
              <a:rPr lang="en-US" dirty="0" smtClean="0"/>
              <a:t>In our ring example, we integrated a series of rings. An individual ring was the derivative, a single step in our process.</a:t>
            </a:r>
          </a:p>
          <a:p>
            <a:r>
              <a:rPr lang="en-US" dirty="0" smtClean="0"/>
              <a:t>Are we done? Well, not quite. We can say</a:t>
            </a:r>
          </a:p>
          <a:p>
            <a:pPr lvl="1"/>
            <a:r>
              <a:rPr lang="en-US" dirty="0" smtClean="0"/>
              <a:t>Area of circle = integrate from center to max a bunch of rings</a:t>
            </a:r>
          </a:p>
          <a:p>
            <a:r>
              <a:rPr lang="en-US" dirty="0" smtClean="0"/>
              <a:t>But… not specific enough? How big is an individual ring?</a:t>
            </a:r>
          </a:p>
          <a:p>
            <a:pPr lvl="1"/>
            <a:r>
              <a:rPr lang="en-US" dirty="0" smtClean="0"/>
              <a:t>2 * pi * r times “dr” – explain the </a:t>
            </a:r>
            <a:r>
              <a:rPr lang="en-US" smtClean="0"/>
              <a:t>confusion there.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3973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6033</TotalTime>
  <Words>742</Words>
  <Application>Microsoft Macintosh PowerPoint</Application>
  <PresentationFormat>On-screen Show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Calculus Course</vt:lpstr>
      <vt:lpstr>PowerPoint Presentation</vt:lpstr>
      <vt:lpstr>PowerPoint Presentation</vt:lpstr>
      <vt:lpstr>PowerPoint Presentation</vt:lpstr>
      <vt:lpstr>Strategy Part 1</vt:lpstr>
      <vt:lpstr>Strategy Part 2</vt:lpstr>
      <vt:lpstr>Explanation Strategy 1</vt:lpstr>
      <vt:lpstr>Explanation Strategy 2</vt:lpstr>
      <vt:lpstr>Explanation Strategy 3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Calculus Course</dc:title>
  <dc:creator>Kalid Azad</dc:creator>
  <cp:lastModifiedBy>Kalid Azad</cp:lastModifiedBy>
  <cp:revision>79</cp:revision>
  <dcterms:created xsi:type="dcterms:W3CDTF">2013-10-11T05:58:14Z</dcterms:created>
  <dcterms:modified xsi:type="dcterms:W3CDTF">2013-11-22T17:47:29Z</dcterms:modified>
</cp:coreProperties>
</file>