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6" r:id="rId7"/>
    <p:sldId id="260" r:id="rId8"/>
    <p:sldId id="261" r:id="rId9"/>
    <p:sldId id="262" r:id="rId10"/>
    <p:sldId id="298" r:id="rId11"/>
    <p:sldId id="297" r:id="rId12"/>
    <p:sldId id="265" r:id="rId13"/>
    <p:sldId id="263" r:id="rId14"/>
    <p:sldId id="264" r:id="rId15"/>
    <p:sldId id="273" r:id="rId16"/>
    <p:sldId id="275" r:id="rId17"/>
    <p:sldId id="274" r:id="rId18"/>
    <p:sldId id="272" r:id="rId19"/>
    <p:sldId id="276" r:id="rId20"/>
    <p:sldId id="277" r:id="rId21"/>
    <p:sldId id="268" r:id="rId22"/>
    <p:sldId id="267" r:id="rId23"/>
    <p:sldId id="269" r:id="rId24"/>
    <p:sldId id="270" r:id="rId25"/>
    <p:sldId id="271" r:id="rId26"/>
    <p:sldId id="279" r:id="rId27"/>
    <p:sldId id="280" r:id="rId28"/>
    <p:sldId id="289" r:id="rId29"/>
    <p:sldId id="290" r:id="rId30"/>
    <p:sldId id="291" r:id="rId31"/>
    <p:sldId id="292" r:id="rId32"/>
    <p:sldId id="284" r:id="rId33"/>
    <p:sldId id="285" r:id="rId34"/>
    <p:sldId id="286" r:id="rId35"/>
    <p:sldId id="287" r:id="rId36"/>
    <p:sldId id="288" r:id="rId37"/>
    <p:sldId id="293" r:id="rId38"/>
    <p:sldId id="294" r:id="rId39"/>
    <p:sldId id="295" r:id="rId40"/>
    <p:sldId id="296" r:id="rId41"/>
    <p:sldId id="281" r:id="rId42"/>
    <p:sldId id="282" r:id="rId43"/>
    <p:sldId id="283" r:id="rId44"/>
    <p:sldId id="299" r:id="rId45"/>
    <p:sldId id="300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-7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7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6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3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5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4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0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1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9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7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4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3824-49C6-6945-AC46-07C0DAA4EB7D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ACD7-734D-864B-8A24-EFE6D7FD2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Calculus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85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276591"/>
              </p:ext>
            </p:extLst>
          </p:nvPr>
        </p:nvGraphicFramePr>
        <p:xfrm>
          <a:off x="457200" y="1600199"/>
          <a:ext cx="5169878" cy="1897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939"/>
                <a:gridCol w="2584939"/>
              </a:tblGrid>
              <a:tr h="379437">
                <a:tc>
                  <a:txBody>
                    <a:bodyPr/>
                    <a:lstStyle/>
                    <a:p>
                      <a:r>
                        <a:rPr lang="en-US" dirty="0" smtClean="0"/>
                        <a:t>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Derivative</a:t>
                      </a:r>
                      <a:endParaRPr lang="en-US" dirty="0"/>
                    </a:p>
                  </a:txBody>
                  <a:tcPr/>
                </a:tc>
              </a:tr>
              <a:tr h="379437">
                <a:tc>
                  <a:txBody>
                    <a:bodyPr/>
                    <a:lstStyle/>
                    <a:p>
                      <a:r>
                        <a:rPr lang="en-US" dirty="0" smtClean="0"/>
                        <a:t>A + B +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  <a:tr h="379437">
                <a:tc>
                  <a:txBody>
                    <a:bodyPr/>
                    <a:lstStyle/>
                    <a:p>
                      <a:r>
                        <a:rPr lang="en-US" dirty="0" smtClean="0"/>
                        <a:t>A * B *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</a:t>
                      </a:r>
                      <a:r>
                        <a:rPr lang="en-US" baseline="0" dirty="0" smtClean="0"/>
                        <a:t> [ ] + [ ]</a:t>
                      </a:r>
                      <a:endParaRPr lang="en-US" dirty="0"/>
                    </a:p>
                  </a:txBody>
                  <a:tcPr/>
                </a:tc>
              </a:tr>
              <a:tr h="379437">
                <a:tc>
                  <a:txBody>
                    <a:bodyPr/>
                    <a:lstStyle/>
                    <a:p>
                      <a:r>
                        <a:rPr lang="en-US" dirty="0" smtClean="0"/>
                        <a:t>A^(B^C)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  <a:tr h="3794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280947"/>
            <a:ext cx="4702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Three inputs, 3 changing perspectives to include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90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489654"/>
              </p:ext>
            </p:extLst>
          </p:nvPr>
        </p:nvGraphicFramePr>
        <p:xfrm>
          <a:off x="457200" y="1600199"/>
          <a:ext cx="3942561" cy="4001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338"/>
                <a:gridCol w="1602154"/>
                <a:gridCol w="1000069"/>
              </a:tblGrid>
              <a:tr h="363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Derivative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Fuzzy Derivative</a:t>
                      </a:r>
                      <a:endParaRPr lang="en-US" dirty="0"/>
                    </a:p>
                  </a:txBody>
                  <a:tcPr/>
                </a:tc>
              </a:tr>
              <a:tr h="7987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0914">
                <a:tc>
                  <a:txBody>
                    <a:bodyPr/>
                    <a:lstStyle/>
                    <a:p>
                      <a:r>
                        <a:rPr lang="en-US" dirty="0" smtClean="0"/>
                        <a:t>A * B *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</a:t>
                      </a:r>
                      <a:r>
                        <a:rPr lang="en-US" baseline="0" dirty="0" smtClean="0"/>
                        <a:t> [ ] + [ 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46908">
                <a:tc>
                  <a:txBody>
                    <a:bodyPr/>
                    <a:lstStyle/>
                    <a:p>
                      <a:r>
                        <a:rPr lang="en-US" dirty="0" smtClean="0"/>
                        <a:t>A^(B^C)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09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2861" y="194718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Scenario With 2 Parts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603093" y="19471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Fuzzy Viewpoint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599763" y="2232370"/>
            <a:ext cx="972044" cy="369332"/>
            <a:chOff x="580224" y="2242140"/>
            <a:chExt cx="972044" cy="369332"/>
          </a:xfrm>
        </p:grpSpPr>
        <p:sp>
          <p:nvSpPr>
            <p:cNvPr id="23" name="TextBox 22"/>
            <p:cNvSpPr txBox="1"/>
            <p:nvPr/>
          </p:nvSpPr>
          <p:spPr>
            <a:xfrm>
              <a:off x="580224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34039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16205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193395" y="5323998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4" name="Cloud 53"/>
          <p:cNvSpPr/>
          <p:nvPr/>
        </p:nvSpPr>
        <p:spPr>
          <a:xfrm>
            <a:off x="3310940" y="2041768"/>
            <a:ext cx="1404865" cy="63316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A’s changes</a:t>
            </a:r>
            <a:endParaRPr lang="en-US" sz="1400" dirty="0"/>
          </a:p>
        </p:txBody>
      </p:sp>
      <p:sp>
        <p:nvSpPr>
          <p:cNvPr id="55" name="Cloud 54"/>
          <p:cNvSpPr/>
          <p:nvPr/>
        </p:nvSpPr>
        <p:spPr>
          <a:xfrm>
            <a:off x="5280645" y="2041768"/>
            <a:ext cx="1404865" cy="633163"/>
          </a:xfrm>
          <a:prstGeom prst="clou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B’s changes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4925824" y="2137526"/>
            <a:ext cx="276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+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21228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Strategy/Content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Lesson 1: Intro</a:t>
            </a:r>
          </a:p>
          <a:p>
            <a:r>
              <a:rPr lang="en-US" dirty="0"/>
              <a:t>Lesson 2: Calculus In a Few Short Minutes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8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3: Building A Garden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1"/>
            <a:r>
              <a:rPr lang="en-US" dirty="0" smtClean="0"/>
              <a:t>Go through this example end-to-end</a:t>
            </a:r>
          </a:p>
          <a:p>
            <a:pPr lvl="1"/>
            <a:r>
              <a:rPr lang="en-US" dirty="0" smtClean="0"/>
              <a:t>Learning how to break things down step-by-step</a:t>
            </a:r>
          </a:p>
          <a:p>
            <a:pPr lvl="2"/>
            <a:r>
              <a:rPr lang="en-US" dirty="0" smtClean="0"/>
              <a:t>Why? Business person. Want to see a record of each sale and expense, or just the bank balance at the end of the month?</a:t>
            </a:r>
          </a:p>
          <a:p>
            <a:pPr lvl="2"/>
            <a:r>
              <a:rPr lang="en-US" dirty="0" smtClean="0"/>
              <a:t>Coach? Want to see the play-by-play summary, or just the final score?</a:t>
            </a:r>
          </a:p>
          <a:p>
            <a:pPr lvl="2"/>
            <a:r>
              <a:rPr lang="en-US" dirty="0" smtClean="0"/>
              <a:t>If you’re making decisions… you want to see the changes that LED to a result, not just the final result! (You can always “replay” all the changes and get the final result anyway)  </a:t>
            </a:r>
          </a:p>
          <a:p>
            <a:pPr lvl="1"/>
            <a:r>
              <a:rPr lang="en-US" dirty="0" smtClean="0"/>
              <a:t>Seeing changes *evolve*, not just the final result</a:t>
            </a:r>
          </a:p>
          <a:p>
            <a:pPr lvl="1"/>
            <a:r>
              <a:rPr lang="en-US" dirty="0" smtClean="0"/>
              <a:t>Want to give an example so you can discover calculus ON YOUR OWN, for yourself. It’ll click that much better.</a:t>
            </a:r>
          </a:p>
          <a:p>
            <a:pPr lvl="1"/>
            <a:r>
              <a:rPr lang="en-US" dirty="0" smtClean="0"/>
              <a:t>Adding up the pieces… get a series of soil dumped your way. You know it’s making a square pattern!</a:t>
            </a:r>
          </a:p>
          <a:p>
            <a:pPr lvl="1"/>
            <a:r>
              <a:rPr lang="en-US" dirty="0" smtClean="0"/>
              <a:t>Tick… tick. Every tick, they take a step.</a:t>
            </a:r>
          </a:p>
          <a:p>
            <a:pPr lvl="1"/>
            <a:r>
              <a:rPr lang="en-US" dirty="0" smtClean="0"/>
              <a:t>Simple description</a:t>
            </a:r>
          </a:p>
          <a:p>
            <a:pPr lvl="2"/>
            <a:r>
              <a:rPr lang="en-US" dirty="0" smtClean="0"/>
              <a:t>Ask two friends to help set up a garden</a:t>
            </a:r>
          </a:p>
          <a:p>
            <a:pPr lvl="2"/>
            <a:r>
              <a:rPr lang="en-US" dirty="0" smtClean="0"/>
              <a:t>One walks North, one walks East</a:t>
            </a:r>
          </a:p>
          <a:p>
            <a:pPr lvl="2"/>
            <a:r>
              <a:rPr lang="en-US" dirty="0" smtClean="0"/>
              <a:t>You’re not sure how big you want it. So you ring a bell. Each time it rings, they walk 1 foot more.</a:t>
            </a:r>
          </a:p>
          <a:p>
            <a:pPr lvl="2"/>
            <a:r>
              <a:rPr lang="en-US" dirty="0" smtClean="0"/>
              <a:t>Clang! Way to small. Clang clang clang! It’s 4x4… still too small! Clang clang clang clang! Now it’s 8x8. Not bad. Clang! It’s 9x9. Decent, but a tad bigger would do. Clang! Now it’s 10x10. And your friends are glaring.</a:t>
            </a:r>
            <a:endParaRPr lang="en-US" dirty="0"/>
          </a:p>
          <a:p>
            <a:pPr lvl="2"/>
            <a:r>
              <a:rPr lang="en-US" dirty="0" smtClean="0"/>
              <a:t>After 10 ticks, we have  10x10 square. Perimeter 40. Area 100. Fine.</a:t>
            </a:r>
          </a:p>
          <a:p>
            <a:pPr lvl="1"/>
            <a:r>
              <a:rPr lang="en-US" dirty="0" smtClean="0"/>
              <a:t>But along the way</a:t>
            </a:r>
          </a:p>
          <a:p>
            <a:pPr lvl="2"/>
            <a:r>
              <a:rPr lang="en-US" dirty="0" smtClean="0"/>
              <a:t>Did you notice… 4 feet of perimeter added for each tick</a:t>
            </a:r>
          </a:p>
          <a:p>
            <a:pPr lvl="2"/>
            <a:r>
              <a:rPr lang="en-US" dirty="0" smtClean="0"/>
              <a:t>Did you notice… area went up 1, 3, 5, 7, 9, 11, 13, 15, 17, 19… and all the increases combine to the 100 square feet we now have!</a:t>
            </a:r>
          </a:p>
          <a:p>
            <a:pPr lvl="1"/>
            <a:r>
              <a:rPr lang="en-US" dirty="0" smtClean="0"/>
              <a:t>Imagine we get a delivery of 10 square feet of mulch every day</a:t>
            </a:r>
          </a:p>
          <a:p>
            <a:pPr lvl="2"/>
            <a:r>
              <a:rPr lang="en-US" dirty="0" smtClean="0"/>
              <a:t>In the beginning, we can just make our garden</a:t>
            </a:r>
          </a:p>
          <a:p>
            <a:pPr lvl="2"/>
            <a:r>
              <a:rPr lang="en-US" dirty="0" smtClean="0"/>
              <a:t>At some point, we can no longer take a step forward. Once we’re at 5x5, the next step (to 6x6) will require 5*2 + 1 = 11 square feet. Ack. We have to “save up” a day.</a:t>
            </a:r>
          </a:p>
          <a:p>
            <a:pPr lvl="2"/>
            <a:r>
              <a:rPr lang="en-US" dirty="0" smtClean="0"/>
              <a:t>And later</a:t>
            </a:r>
          </a:p>
          <a:p>
            <a:pPr lvl="1"/>
            <a:r>
              <a:rPr lang="en-US" dirty="0" smtClean="0"/>
              <a:t>As long as 2*x + 1 &lt; incoming rate. Don’t start abstracting too early. We can just notice these patterns. The problems that may arise. This is “calculus”. </a:t>
            </a:r>
          </a:p>
          <a:p>
            <a:pPr lvl="1"/>
            <a:r>
              <a:rPr lang="en-US" dirty="0" smtClean="0"/>
              <a:t>Calculus is putting a name to these special patterns we noticed (the derivative – how it changed along the way)</a:t>
            </a:r>
          </a:p>
          <a:p>
            <a:pPr lvl="1"/>
            <a:r>
              <a:rPr lang="en-US" dirty="0" smtClean="0"/>
              <a:t>Calculus is working backwards from the sequence of changes, to what pattern is being made (see 1, 3, 5, 7, 9… a square!)</a:t>
            </a:r>
          </a:p>
          <a:p>
            <a:pPr lvl="1"/>
            <a:r>
              <a:rPr lang="en-US" dirty="0" smtClean="0"/>
              <a:t>Calculus is optimizing what you need (what if we need to stop after we *add* 10 or more square feet of area…)</a:t>
            </a:r>
          </a:p>
          <a:p>
            <a:pPr lvl="1"/>
            <a:r>
              <a:rPr lang="en-US" dirty="0" smtClean="0"/>
              <a:t>Calculus is strategies for breaking a “final result” into a sequence of smaller steps</a:t>
            </a:r>
          </a:p>
        </p:txBody>
      </p:sp>
    </p:spTree>
    <p:extLst>
      <p:ext uri="{BB962C8B-B14F-4D97-AF65-F5344CB8AC3E}">
        <p14:creationId xmlns:p14="http://schemas.microsoft.com/office/powerpoint/2010/main" val="695075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Lesson 4: Splitting a </a:t>
            </a:r>
            <a:r>
              <a:rPr lang="en-US" dirty="0" smtClean="0"/>
              <a:t>cake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1"/>
            <a:r>
              <a:rPr lang="en-US" dirty="0" smtClean="0"/>
              <a:t>Goal: Another scenario to examine step-by-step</a:t>
            </a:r>
          </a:p>
          <a:p>
            <a:pPr lvl="1"/>
            <a:r>
              <a:rPr lang="en-US" dirty="0" smtClean="0"/>
              <a:t>You’re having a birthday part. About to cut the cake.</a:t>
            </a:r>
          </a:p>
          <a:p>
            <a:pPr lvl="2"/>
            <a:r>
              <a:rPr lang="en-US" dirty="0" smtClean="0"/>
              <a:t>Friend comes in</a:t>
            </a:r>
          </a:p>
          <a:p>
            <a:pPr lvl="2"/>
            <a:r>
              <a:rPr lang="en-US" dirty="0" smtClean="0"/>
              <a:t>And another</a:t>
            </a:r>
          </a:p>
          <a:p>
            <a:pPr lvl="2"/>
            <a:r>
              <a:rPr lang="en-US" dirty="0" smtClean="0"/>
              <a:t>And another</a:t>
            </a:r>
          </a:p>
          <a:p>
            <a:pPr lvl="1"/>
            <a:r>
              <a:rPr lang="en-US" dirty="0" smtClean="0"/>
              <a:t>How do you model the changes? How much cake are you losing with each additional person?</a:t>
            </a:r>
          </a:p>
          <a:p>
            <a:pPr lvl="1"/>
            <a:r>
              <a:rPr lang="en-US" dirty="0" smtClean="0"/>
              <a:t>Inverse relationship (your share is 1/x). How is your share changing as x (the number of people) increases?</a:t>
            </a:r>
            <a:endParaRPr lang="en-US" dirty="0"/>
          </a:p>
          <a:p>
            <a:pPr lvl="1"/>
            <a:r>
              <a:rPr lang="en-US" dirty="0"/>
              <a:t>So… can you see how ¼ = 1 [starting] – ½ [one person] - 1/6 [another comes in]</a:t>
            </a:r>
          </a:p>
          <a:p>
            <a:pPr lvl="1"/>
            <a:r>
              <a:rPr lang="en-US" dirty="0"/>
              <a:t>And 1/5 = 1 – ½ - 1/6 – 1/12 [and another]</a:t>
            </a:r>
          </a:p>
          <a:p>
            <a:pPr lvl="1"/>
            <a:r>
              <a:rPr lang="en-US" dirty="0"/>
              <a:t>Neat!</a:t>
            </a:r>
          </a:p>
          <a:p>
            <a:pPr lvl="1"/>
            <a:r>
              <a:rPr lang="en-US" dirty="0"/>
              <a:t>How many people does it take to save $50/person? (1/20 the total?)</a:t>
            </a:r>
          </a:p>
          <a:p>
            <a:pPr lvl="1"/>
            <a:r>
              <a:rPr lang="en-US" dirty="0"/>
              <a:t>Calculus. Transaction-by-</a:t>
            </a:r>
            <a:r>
              <a:rPr lang="en-US" dirty="0" err="1"/>
              <a:t>transcation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You could manually start adding differences… but calculus gave you the pattern!</a:t>
            </a:r>
          </a:p>
          <a:p>
            <a:pPr lvl="2"/>
            <a:r>
              <a:rPr lang="en-US" dirty="0"/>
              <a:t>Where do you need to be to see the change you need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Would have noticed that pattern on your own?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17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 5: Find The Perfect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Let’s dive in: time to see how to make calculations on our own. Here’s the basic process</a:t>
            </a:r>
          </a:p>
          <a:p>
            <a:pPr lvl="1"/>
            <a:r>
              <a:rPr lang="en-US" dirty="0" smtClean="0"/>
              <a:t>Come up with the change formula</a:t>
            </a:r>
          </a:p>
          <a:p>
            <a:pPr lvl="1"/>
            <a:r>
              <a:rPr lang="en-US" dirty="0" smtClean="0"/>
              <a:t>Find change on a per-change basis</a:t>
            </a:r>
          </a:p>
          <a:p>
            <a:pPr lvl="1"/>
            <a:r>
              <a:rPr lang="en-US" dirty="0" smtClean="0"/>
              <a:t>Make it perfect</a:t>
            </a:r>
          </a:p>
          <a:p>
            <a:r>
              <a:rPr lang="en-US" dirty="0" smtClean="0"/>
              <a:t>How to</a:t>
            </a:r>
          </a:p>
          <a:p>
            <a:pPr lvl="1"/>
            <a:r>
              <a:rPr lang="en-US" dirty="0" smtClean="0"/>
              <a:t>If x is our variable, then “dx” (aka delta x) is the amount it changes</a:t>
            </a:r>
          </a:p>
          <a:p>
            <a:pPr lvl="1"/>
            <a:r>
              <a:rPr lang="en-US" dirty="0" smtClean="0"/>
              <a:t>If we have a 10x10 garden and go to 11x11, then x =10 and dx = 11</a:t>
            </a:r>
          </a:p>
          <a:p>
            <a:r>
              <a:rPr lang="en-US" dirty="0" smtClean="0"/>
              <a:t>Example: Building our Garden</a:t>
            </a:r>
          </a:p>
          <a:p>
            <a:pPr lvl="1"/>
            <a:r>
              <a:rPr lang="en-US" dirty="0" smtClean="0"/>
              <a:t>Current area: x^2   (i.e., 10 x 10)</a:t>
            </a:r>
          </a:p>
          <a:p>
            <a:pPr lvl="1"/>
            <a:r>
              <a:rPr lang="en-US" dirty="0" smtClean="0"/>
              <a:t>New area: (x + dx)^2 (i.e., 11x11)</a:t>
            </a:r>
          </a:p>
          <a:p>
            <a:pPr lvl="1"/>
            <a:r>
              <a:rPr lang="en-US" dirty="0" smtClean="0"/>
              <a:t>Change: 2x.dx + dx^2 = 20*10*1 + 1^2 = 21</a:t>
            </a:r>
          </a:p>
          <a:p>
            <a:pPr lvl="1"/>
            <a:r>
              <a:rPr lang="en-US" dirty="0" smtClean="0"/>
              <a:t>Change on a “per dx’ basis: 2x + dx</a:t>
            </a:r>
          </a:p>
          <a:p>
            <a:pPr lvl="1"/>
            <a:r>
              <a:rPr lang="en-US" dirty="0" smtClean="0"/>
              <a:t>What do we see? One part of it depends on our current value (x) but another part ONLY depends on the change we made! (dx^2)</a:t>
            </a:r>
          </a:p>
          <a:p>
            <a:r>
              <a:rPr lang="en-US" dirty="0" smtClean="0"/>
              <a:t>Example: Measuring your speed. Imagine the speed measurement forced you to go a whole hour… ugh! We want to make it independent.</a:t>
            </a:r>
          </a:p>
          <a:p>
            <a:pPr lvl="1"/>
            <a:r>
              <a:rPr lang="en-US" dirty="0" smtClean="0"/>
              <a:t>So we get the measurement, but then make it INDEPENDENT of the size of our change (i.e., a perfect change)</a:t>
            </a:r>
          </a:p>
          <a:p>
            <a:pPr lvl="1"/>
            <a:r>
              <a:rPr lang="en-US" dirty="0" smtClean="0"/>
              <a:t>We let dx go to zero.</a:t>
            </a:r>
          </a:p>
          <a:p>
            <a:r>
              <a:rPr lang="en-US" dirty="0" smtClean="0"/>
              <a:t>Example: Cutting our </a:t>
            </a:r>
            <a:r>
              <a:rPr lang="en-US" dirty="0" err="1" smtClean="0"/>
              <a:t>Cak</a:t>
            </a:r>
            <a:endParaRPr lang="en-US" dirty="0" smtClean="0"/>
          </a:p>
          <a:p>
            <a:pPr lvl="1"/>
            <a:r>
              <a:rPr lang="en-US" dirty="0" smtClean="0"/>
              <a:t>Current: 1/x</a:t>
            </a:r>
          </a:p>
          <a:p>
            <a:pPr lvl="1"/>
            <a:r>
              <a:rPr lang="en-US" dirty="0" smtClean="0"/>
              <a:t>New: 1/(x + dx)</a:t>
            </a:r>
          </a:p>
          <a:p>
            <a:pPr lvl="1"/>
            <a:r>
              <a:rPr lang="en-US" dirty="0" smtClean="0"/>
              <a:t>Change: -1/x(</a:t>
            </a:r>
            <a:r>
              <a:rPr lang="en-US" dirty="0" err="1" smtClean="0"/>
              <a:t>x+dx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Make it perfect: -1/x^2</a:t>
            </a:r>
          </a:p>
          <a:p>
            <a:r>
              <a:rPr lang="en-US" dirty="0" smtClean="0"/>
              <a:t>Note</a:t>
            </a:r>
          </a:p>
          <a:p>
            <a:pPr lvl="1"/>
            <a:r>
              <a:rPr lang="en-US" dirty="0" smtClean="0"/>
              <a:t>Limits and infinitesimals are the formal rules we use to “let dx turn to zero”.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90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7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ended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can we account for the size of the change?</a:t>
            </a:r>
          </a:p>
          <a:p>
            <a:r>
              <a:rPr lang="en-US" dirty="0" smtClean="0"/>
              <a:t>What does d/dx f^2 mean?</a:t>
            </a:r>
          </a:p>
          <a:p>
            <a:pPr lvl="1"/>
            <a:r>
              <a:rPr lang="en-US" dirty="0" smtClean="0"/>
              <a:t>We have a system which is based on x somewhere along the line (f)</a:t>
            </a:r>
          </a:p>
          <a:p>
            <a:pPr lvl="1"/>
            <a:r>
              <a:rPr lang="en-US" dirty="0" smtClean="0"/>
              <a:t>But we are going to square it</a:t>
            </a:r>
          </a:p>
          <a:p>
            <a:pPr lvl="1"/>
            <a:r>
              <a:rPr lang="en-US" dirty="0" smtClean="0"/>
              <a:t>So we know the change in the outer system: 2f + 1</a:t>
            </a:r>
          </a:p>
          <a:p>
            <a:pPr lvl="1"/>
            <a:r>
              <a:rPr lang="en-US" dirty="0" smtClean="0"/>
              <a:t>And then we multiply by </a:t>
            </a:r>
            <a:r>
              <a:rPr lang="en-US" dirty="0" err="1" smtClean="0"/>
              <a:t>df</a:t>
            </a:r>
            <a:r>
              <a:rPr lang="en-US" dirty="0" smtClean="0"/>
              <a:t>/dx, how much it then depends on x</a:t>
            </a:r>
          </a:p>
          <a:p>
            <a:r>
              <a:rPr lang="en-US" dirty="0" smtClean="0"/>
              <a:t>Look at the outer system’s changes</a:t>
            </a:r>
          </a:p>
          <a:p>
            <a:r>
              <a:rPr lang="en-US" dirty="0" smtClean="0"/>
              <a:t>Then drill into the inner one</a:t>
            </a:r>
          </a:p>
          <a:p>
            <a:r>
              <a:rPr lang="en-US" dirty="0" smtClean="0"/>
              <a:t>Most common mistake</a:t>
            </a:r>
          </a:p>
          <a:p>
            <a:pPr lvl="1"/>
            <a:r>
              <a:rPr lang="en-US" dirty="0" smtClean="0"/>
              <a:t>Getting confused about when to include the other dx</a:t>
            </a:r>
          </a:p>
          <a:p>
            <a:pPr lvl="1"/>
            <a:r>
              <a:rPr lang="en-US" dirty="0" smtClean="0"/>
              <a:t>1/g^2 … dg/dx [which could be 1!!!]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34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6: Exchanging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Pretend you can get $3 in profit per square foot</a:t>
            </a:r>
          </a:p>
          <a:p>
            <a:r>
              <a:rPr lang="en-US" dirty="0" smtClean="0"/>
              <a:t>Make a clap… how much more profit will you get?</a:t>
            </a:r>
          </a:p>
          <a:p>
            <a:pPr lvl="1"/>
            <a:r>
              <a:rPr lang="en-US" dirty="0" smtClean="0"/>
              <a:t>We have a chain reaction</a:t>
            </a:r>
          </a:p>
          <a:p>
            <a:pPr lvl="1"/>
            <a:r>
              <a:rPr lang="en-US" dirty="0" smtClean="0"/>
              <a:t>We clap, which makes area go up…</a:t>
            </a:r>
          </a:p>
          <a:p>
            <a:pPr lvl="1"/>
            <a:r>
              <a:rPr lang="en-US" dirty="0" smtClean="0"/>
              <a:t>Which makes profit go up…</a:t>
            </a:r>
          </a:p>
          <a:p>
            <a:pPr lvl="1"/>
            <a:r>
              <a:rPr lang="en-US" dirty="0" smtClean="0"/>
              <a:t>Which makes EUR go up</a:t>
            </a:r>
          </a:p>
          <a:p>
            <a:r>
              <a:rPr lang="en-US" dirty="0" smtClean="0"/>
              <a:t>And later</a:t>
            </a:r>
          </a:p>
          <a:p>
            <a:pPr lvl="1"/>
            <a:r>
              <a:rPr lang="en-US" dirty="0" smtClean="0"/>
              <a:t>Chain reaction. Change A (how much does it change?) which changes B (how much does it change?) which changes C (how much does it change?), on and on.</a:t>
            </a:r>
          </a:p>
          <a:p>
            <a:r>
              <a:rPr lang="en-US" dirty="0" smtClean="0"/>
              <a:t>We have a 2x2 and we clap…</a:t>
            </a:r>
          </a:p>
          <a:p>
            <a:pPr lvl="1"/>
            <a:r>
              <a:rPr lang="en-US" dirty="0" smtClean="0"/>
              <a:t>Which makes our area go up 5 feet (2x + 1)</a:t>
            </a:r>
          </a:p>
          <a:p>
            <a:pPr lvl="1"/>
            <a:r>
              <a:rPr lang="en-US" dirty="0" smtClean="0"/>
              <a:t>Which makes our profit go up (3)</a:t>
            </a:r>
          </a:p>
          <a:p>
            <a:pPr lvl="1"/>
            <a:r>
              <a:rPr lang="en-US" dirty="0" smtClean="0"/>
              <a:t>Which could be converted</a:t>
            </a:r>
          </a:p>
          <a:p>
            <a:r>
              <a:rPr lang="en-US" dirty="0" smtClean="0"/>
              <a:t>Now, let’s say our profit was not just linear… another proportion?</a:t>
            </a:r>
          </a:p>
          <a:p>
            <a:pPr lvl="1"/>
            <a:r>
              <a:rPr lang="en-US" dirty="0" smtClean="0"/>
              <a:t>Clap, which is 2x + 1</a:t>
            </a:r>
          </a:p>
          <a:p>
            <a:pPr lvl="1"/>
            <a:r>
              <a:rPr lang="en-US" dirty="0" smtClean="0"/>
              <a:t>And that is how long we run another clapper for (2x + 1) over there!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43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Chain Rule Analogies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want the “currency” of u, v, w, etc.</a:t>
            </a:r>
          </a:p>
          <a:p>
            <a:r>
              <a:rPr lang="en-US" dirty="0" smtClean="0"/>
              <a:t>x changes… which goes up the chain</a:t>
            </a:r>
          </a:p>
          <a:p>
            <a:r>
              <a:rPr lang="en-US" dirty="0" smtClean="0"/>
              <a:t>Or work top-to-bottom</a:t>
            </a:r>
          </a:p>
          <a:p>
            <a:pPr lvl="1"/>
            <a:r>
              <a:rPr lang="en-US" dirty="0" smtClean="0"/>
              <a:t>The outer system is based on this inner one</a:t>
            </a:r>
          </a:p>
          <a:p>
            <a:pPr lvl="1"/>
            <a:r>
              <a:rPr lang="en-US" dirty="0" smtClean="0"/>
              <a:t>When this inner system changes, we SCALE IT UP [here is the confusion… the inner system is changing BY A RATE… and we are scaling up that rate]</a:t>
            </a:r>
          </a:p>
          <a:p>
            <a:pPr lvl="1"/>
            <a:r>
              <a:rPr lang="en-US" dirty="0" smtClean="0"/>
              <a:t>Can we have the inner system change by a set amount? x =&gt; x + dx?</a:t>
            </a:r>
          </a:p>
          <a:p>
            <a:pPr lvl="2"/>
            <a:r>
              <a:rPr lang="en-US" dirty="0" smtClean="0"/>
              <a:t>Then the outer system changes by </a:t>
            </a:r>
            <a:r>
              <a:rPr lang="en-US" dirty="0" err="1" smtClean="0"/>
              <a:t>df</a:t>
            </a:r>
            <a:endParaRPr lang="en-US" dirty="0" smtClean="0"/>
          </a:p>
          <a:p>
            <a:pPr lvl="2"/>
            <a:r>
              <a:rPr lang="en-US" dirty="0" err="1" smtClean="0"/>
              <a:t>df</a:t>
            </a:r>
            <a:r>
              <a:rPr lang="en-US" dirty="0" smtClean="0"/>
              <a:t>/dx = 2x [rate it changes, on a per-dx basis]</a:t>
            </a:r>
          </a:p>
          <a:p>
            <a:pPr lvl="2"/>
            <a:r>
              <a:rPr lang="en-US" dirty="0" err="1" smtClean="0"/>
              <a:t>df</a:t>
            </a:r>
            <a:r>
              <a:rPr lang="en-US" dirty="0" smtClean="0"/>
              <a:t> = 2x.dx [actual amount it changes]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3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Rendering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77541"/>
          <a:stretch/>
        </p:blipFill>
        <p:spPr>
          <a:xfrm>
            <a:off x="695332" y="1417638"/>
            <a:ext cx="2095127" cy="6462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52713"/>
          <a:stretch/>
        </p:blipFill>
        <p:spPr>
          <a:xfrm>
            <a:off x="3433169" y="1417638"/>
            <a:ext cx="2095127" cy="13607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006" y="1417638"/>
            <a:ext cx="2095127" cy="287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679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 online for chain rule analogies… have it really click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So, the key is realizing the rates are NOT like gears (which are fixed)</a:t>
            </a:r>
          </a:p>
          <a:p>
            <a:r>
              <a:rPr lang="en-US" dirty="0" smtClean="0"/>
              <a:t>The conversion rate changes!</a:t>
            </a:r>
          </a:p>
          <a:p>
            <a:r>
              <a:rPr lang="en-US" dirty="0" smtClean="0"/>
              <a:t>A to X = A to B, B to C, C to D… D to X</a:t>
            </a:r>
            <a:endParaRPr lang="en-US" dirty="0"/>
          </a:p>
          <a:p>
            <a:pPr lvl="1"/>
            <a:r>
              <a:rPr lang="en-US" dirty="0" smtClean="0"/>
              <a:t>Each step can be non-linear</a:t>
            </a:r>
          </a:p>
          <a:p>
            <a:pPr lvl="1"/>
            <a:r>
              <a:rPr lang="en-US" dirty="0" smtClean="0"/>
              <a:t>Not just a number! An entire conversion</a:t>
            </a:r>
          </a:p>
          <a:p>
            <a:pPr lvl="1"/>
            <a:r>
              <a:rPr lang="en-US" dirty="0" smtClean="0"/>
              <a:t>How much are we going to get? What it’s based on?</a:t>
            </a:r>
          </a:p>
          <a:p>
            <a:r>
              <a:rPr lang="en-US" dirty="0" smtClean="0"/>
              <a:t>Let’s say the “A to B” step is A = B^2</a:t>
            </a:r>
          </a:p>
          <a:p>
            <a:r>
              <a:rPr lang="en-US" dirty="0" smtClean="0"/>
              <a:t>Then changing B (dB) has the effect 2A * </a:t>
            </a:r>
            <a:r>
              <a:rPr lang="en-US" dirty="0" err="1" smtClean="0"/>
              <a:t>dA</a:t>
            </a:r>
            <a:endParaRPr lang="en-US" dirty="0" smtClean="0"/>
          </a:p>
          <a:p>
            <a:r>
              <a:rPr lang="en-US" dirty="0" smtClean="0"/>
              <a:t>So we drop in the 2A </a:t>
            </a:r>
            <a:r>
              <a:rPr lang="en-US" dirty="0" err="1" smtClean="0"/>
              <a:t>dA</a:t>
            </a:r>
            <a:endParaRPr lang="en-US" dirty="0" smtClean="0"/>
          </a:p>
          <a:p>
            <a:pPr lvl="1"/>
            <a:r>
              <a:rPr lang="en-US" dirty="0" smtClean="0"/>
              <a:t>Keep going! Now we can start to get really complex. Neat. Let’s solve some problems for real.</a:t>
            </a:r>
          </a:p>
          <a:p>
            <a:r>
              <a:rPr lang="en-US" dirty="0" smtClean="0"/>
              <a:t>Giant applications of the chain rule.</a:t>
            </a:r>
          </a:p>
        </p:txBody>
      </p:sp>
    </p:spTree>
    <p:extLst>
      <p:ext uri="{BB962C8B-B14F-4D97-AF65-F5344CB8AC3E}">
        <p14:creationId xmlns:p14="http://schemas.microsoft.com/office/powerpoint/2010/main" val="1659851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Slicing A Cake Among Friends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08376" y="1739340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23182" y="1739340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946273" y="1739340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669363" y="1739340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34130" y="4103373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57221" y="4103373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680311" y="4103373"/>
            <a:ext cx="457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234130" y="4388921"/>
            <a:ext cx="190338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34130" y="4765770"/>
            <a:ext cx="190338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234130" y="5142618"/>
            <a:ext cx="1903381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680311" y="4079970"/>
            <a:ext cx="457200" cy="308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57221" y="4079970"/>
            <a:ext cx="457200" cy="308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234130" y="4079970"/>
            <a:ext cx="457200" cy="308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184683" y="3901828"/>
            <a:ext cx="256816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New person?</a:t>
            </a:r>
          </a:p>
          <a:p>
            <a:pPr algn="ctr"/>
            <a:r>
              <a:rPr lang="en-US" dirty="0" smtClean="0"/>
              <a:t>Cut a slice from everyone</a:t>
            </a:r>
            <a:endParaRPr lang="en-US" dirty="0"/>
          </a:p>
        </p:txBody>
      </p:sp>
      <p:cxnSp>
        <p:nvCxnSpPr>
          <p:cNvPr id="35" name="Curved Connector 34"/>
          <p:cNvCxnSpPr>
            <a:stCxn id="30" idx="3"/>
          </p:cNvCxnSpPr>
          <p:nvPr/>
        </p:nvCxnSpPr>
        <p:spPr>
          <a:xfrm>
            <a:off x="3752851" y="4224994"/>
            <a:ext cx="2257393" cy="12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Up Ribbon 35"/>
          <p:cNvSpPr/>
          <p:nvPr/>
        </p:nvSpPr>
        <p:spPr>
          <a:xfrm>
            <a:off x="1708376" y="1877703"/>
            <a:ext cx="1371600" cy="383205"/>
          </a:xfrm>
          <a:prstGeom prst="ribbon2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Cake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126563" y="4046235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68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Lesson 5: How to find derivatives</a:t>
            </a:r>
          </a:p>
          <a:p>
            <a:r>
              <a:rPr lang="en-US" dirty="0"/>
              <a:t>Lesson 6: How </a:t>
            </a:r>
            <a:r>
              <a:rPr lang="en-US" dirty="0" smtClean="0"/>
              <a:t>to throw the unneeded </a:t>
            </a:r>
            <a:r>
              <a:rPr lang="en-US" dirty="0"/>
              <a:t>things away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41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164390"/>
              </p:ext>
            </p:extLst>
          </p:nvPr>
        </p:nvGraphicFramePr>
        <p:xfrm>
          <a:off x="457200" y="1600200"/>
          <a:ext cx="8229600" cy="5125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Thinking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Track your bank balance.</a:t>
                      </a:r>
                    </a:p>
                    <a:p>
                      <a:r>
                        <a:rPr lang="en-US" dirty="0" smtClean="0"/>
                        <a:t>Derivative</a:t>
                      </a:r>
                      <a:r>
                        <a:rPr lang="en-US" baseline="0" dirty="0" smtClean="0"/>
                        <a:t> is the change, apply all previous transactions to get your 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Track the game’s score.</a:t>
                      </a:r>
                    </a:p>
                    <a:p>
                      <a:r>
                        <a:rPr lang="en-US" dirty="0" smtClean="0"/>
                        <a:t>Derivative is the play-by-play, apply</a:t>
                      </a:r>
                      <a:r>
                        <a:rPr lang="en-US" baseline="0" dirty="0" smtClean="0"/>
                        <a:t> all previous plays to get the current result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Track distance</a:t>
                      </a:r>
                      <a:r>
                        <a:rPr lang="en-US" baseline="0" dirty="0" smtClean="0"/>
                        <a:t> moved.</a:t>
                      </a:r>
                    </a:p>
                    <a:p>
                      <a:r>
                        <a:rPr lang="en-US" baseline="0" dirty="0" smtClean="0"/>
                        <a:t>Speed is the instant-by-second change, account for the speed each second to get total distance moved.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Track your profit.</a:t>
                      </a:r>
                    </a:p>
                    <a:p>
                      <a:r>
                        <a:rPr lang="en-US" dirty="0" smtClean="0"/>
                        <a:t>Marginal profit is the extra profit from producing 1 more widget (which</a:t>
                      </a:r>
                      <a:r>
                        <a:rPr lang="en-US" baseline="0" dirty="0" smtClean="0"/>
                        <a:t> may lower price). Total profit is accounting for the profit contribution from every widget made.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918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Want you to think step-by-step</a:t>
            </a:r>
          </a:p>
          <a:p>
            <a:pPr lvl="1"/>
            <a:r>
              <a:rPr lang="en-US" dirty="0" smtClean="0"/>
              <a:t>Not just final results</a:t>
            </a:r>
          </a:p>
          <a:p>
            <a:r>
              <a:rPr lang="en-US" dirty="0" smtClean="0"/>
              <a:t>Learn how to make better estimates</a:t>
            </a:r>
          </a:p>
          <a:p>
            <a:pPr lvl="1"/>
            <a:r>
              <a:rPr lang="en-US" dirty="0" smtClean="0"/>
              <a:t>Go from discrete (large, noticeable steps) to continuous (perfectly smooth, undetectable steps)</a:t>
            </a:r>
          </a:p>
          <a:p>
            <a:r>
              <a:rPr lang="en-US" dirty="0" smtClean="0"/>
              <a:t>Learn how to calculate the actual changes</a:t>
            </a:r>
          </a:p>
          <a:p>
            <a:pPr lvl="1"/>
            <a:r>
              <a:rPr lang="en-US" dirty="0" smtClean="0"/>
              <a:t>Derivative: see what the next step will be</a:t>
            </a:r>
          </a:p>
          <a:p>
            <a:pPr lvl="1"/>
            <a:r>
              <a:rPr lang="en-US" dirty="0" smtClean="0"/>
              <a:t>Integral</a:t>
            </a:r>
          </a:p>
          <a:p>
            <a:pPr lvl="2"/>
            <a:r>
              <a:rPr lang="en-US" dirty="0" smtClean="0"/>
              <a:t>Mechanical: accumulate previous steps to get a total</a:t>
            </a:r>
          </a:p>
          <a:p>
            <a:pPr lvl="2"/>
            <a:r>
              <a:rPr lang="en-US" dirty="0" smtClean="0"/>
              <a:t>Artistic: Figure out what shape the total is forming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92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Gotcha!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it’s</a:t>
            </a:r>
          </a:p>
          <a:p>
            <a:pPr lvl="1"/>
            <a:r>
              <a:rPr lang="en-US" dirty="0" smtClean="0"/>
              <a:t>(1/g)’ = -1/g^2 * dg/dx</a:t>
            </a:r>
          </a:p>
          <a:p>
            <a:pPr lvl="1"/>
            <a:r>
              <a:rPr lang="en-US" dirty="0" smtClean="0"/>
              <a:t>We need that dg! Have to jump into the rate. We’re saying…</a:t>
            </a:r>
          </a:p>
          <a:p>
            <a:pPr lvl="2"/>
            <a:r>
              <a:rPr lang="en-US" dirty="0" smtClean="0"/>
              <a:t>The scaling factor is -1/g^2 times the rate we end up moving</a:t>
            </a:r>
          </a:p>
          <a:p>
            <a:r>
              <a:rPr lang="en-US" dirty="0" smtClean="0"/>
              <a:t>Don’t forget about that extra dg. Every term needs that scaling factor.</a:t>
            </a:r>
          </a:p>
        </p:txBody>
      </p:sp>
    </p:spTree>
    <p:extLst>
      <p:ext uri="{BB962C8B-B14F-4D97-AF65-F5344CB8AC3E}">
        <p14:creationId xmlns:p14="http://schemas.microsoft.com/office/powerpoint/2010/main" val="3443993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23256" y="376709"/>
            <a:ext cx="7707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~</a:t>
            </a:r>
            <a:endParaRPr lang="en-US" sz="8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3833952" y="241594"/>
            <a:ext cx="1593669" cy="1593669"/>
            <a:chOff x="1198502" y="4191701"/>
            <a:chExt cx="1593669" cy="1593669"/>
          </a:xfrm>
        </p:grpSpPr>
        <p:sp>
          <p:nvSpPr>
            <p:cNvPr id="22" name="Oval 21"/>
            <p:cNvSpPr/>
            <p:nvPr/>
          </p:nvSpPr>
          <p:spPr>
            <a:xfrm>
              <a:off x="1198502" y="4191701"/>
              <a:ext cx="1593669" cy="1593669"/>
            </a:xfrm>
            <a:prstGeom prst="ellipse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263816" y="4257015"/>
              <a:ext cx="1463040" cy="1463040"/>
            </a:xfrm>
            <a:prstGeom prst="ellipse">
              <a:avLst/>
            </a:prstGeom>
            <a:ln w="762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350902" y="4330167"/>
              <a:ext cx="1314995" cy="1316736"/>
            </a:xfrm>
            <a:prstGeom prst="ellipse">
              <a:avLst/>
            </a:prstGeom>
            <a:ln w="7620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419264" y="4399400"/>
              <a:ext cx="1170432" cy="1170432"/>
            </a:xfrm>
            <a:prstGeom prst="ellipse">
              <a:avLst/>
            </a:prstGeom>
            <a:ln w="7620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469556" y="4462755"/>
              <a:ext cx="1051560" cy="1051560"/>
            </a:xfrm>
            <a:prstGeom prst="ellipse">
              <a:avLst/>
            </a:prstGeom>
            <a:ln w="762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547933" y="4541132"/>
              <a:ext cx="896112" cy="896112"/>
            </a:xfrm>
            <a:prstGeom prst="ellipse">
              <a:avLst/>
            </a:prstGeom>
            <a:ln w="762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616513" y="4622775"/>
              <a:ext cx="749808" cy="749808"/>
            </a:xfrm>
            <a:prstGeom prst="ellipse">
              <a:avLst/>
            </a:prstGeom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697088" y="4684826"/>
              <a:ext cx="603504" cy="603504"/>
            </a:xfrm>
            <a:prstGeom prst="ellipse">
              <a:avLst/>
            </a:prstGeom>
            <a:ln w="762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778371" y="4768645"/>
              <a:ext cx="438912" cy="438912"/>
            </a:xfrm>
            <a:prstGeom prst="ellipse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859260" y="4852654"/>
              <a:ext cx="301752" cy="301752"/>
            </a:xfrm>
            <a:prstGeom prst="ellipse">
              <a:avLst/>
            </a:prstGeom>
            <a:ln w="762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/>
          <p:cNvSpPr/>
          <p:nvPr/>
        </p:nvSpPr>
        <p:spPr>
          <a:xfrm>
            <a:off x="883907" y="241594"/>
            <a:ext cx="1593669" cy="15936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74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X-Ray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96923" y="1909751"/>
            <a:ext cx="1593669" cy="1593669"/>
          </a:xfrm>
          <a:prstGeom prst="ellipse">
            <a:avLst/>
          </a:prstGeom>
          <a:solidFill>
            <a:srgbClr val="8EB4E3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7" name="Group 76"/>
          <p:cNvGrpSpPr/>
          <p:nvPr/>
        </p:nvGrpSpPr>
        <p:grpSpPr>
          <a:xfrm>
            <a:off x="5141877" y="1898302"/>
            <a:ext cx="1546499" cy="1546499"/>
            <a:chOff x="5468906" y="1650240"/>
            <a:chExt cx="1546499" cy="1546499"/>
          </a:xfrm>
        </p:grpSpPr>
        <p:sp>
          <p:nvSpPr>
            <p:cNvPr id="7" name="Dodecagon 6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7" idx="6"/>
              <a:endCxn id="7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7"/>
              <a:endCxn id="7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7" idx="8"/>
              <a:endCxn id="7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7" idx="9"/>
              <a:endCxn id="7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10"/>
              <a:endCxn id="7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7" idx="11"/>
              <a:endCxn id="7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7467185" y="1877800"/>
            <a:ext cx="1550669" cy="1587502"/>
            <a:chOff x="6024361" y="3541488"/>
            <a:chExt cx="1550669" cy="1587502"/>
          </a:xfrm>
        </p:grpSpPr>
        <p:grpSp>
          <p:nvGrpSpPr>
            <p:cNvPr id="25" name="Group 24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26" name="Rectangle 25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42" name="Rectangle 41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2769400" y="1874717"/>
            <a:ext cx="1593669" cy="1593669"/>
            <a:chOff x="3013184" y="2099194"/>
            <a:chExt cx="1593669" cy="1593669"/>
          </a:xfrm>
        </p:grpSpPr>
        <p:sp>
          <p:nvSpPr>
            <p:cNvPr id="64" name="Oval 63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735057" y="3855720"/>
            <a:ext cx="91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223833" y="385572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Rings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565417" y="3855720"/>
            <a:ext cx="69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Slices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7823174" y="385572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688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By Ring </a:t>
            </a:r>
            <a:r>
              <a:rPr lang="en-US" dirty="0" err="1" smtClean="0"/>
              <a:t>Timelapse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7006120" y="1869637"/>
            <a:ext cx="1593669" cy="1593669"/>
            <a:chOff x="3013184" y="2099194"/>
            <a:chExt cx="1593669" cy="1593669"/>
          </a:xfrm>
        </p:grpSpPr>
        <p:sp>
          <p:nvSpPr>
            <p:cNvPr id="61" name="Oval 60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726244" y="2291567"/>
            <a:ext cx="749808" cy="749808"/>
            <a:chOff x="3086343" y="2291567"/>
            <a:chExt cx="749808" cy="749808"/>
          </a:xfrm>
        </p:grpSpPr>
        <p:sp>
          <p:nvSpPr>
            <p:cNvPr id="97" name="Oval 96"/>
            <p:cNvSpPr/>
            <p:nvPr/>
          </p:nvSpPr>
          <p:spPr>
            <a:xfrm>
              <a:off x="3086343" y="2291567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3159495" y="2364719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3241791" y="2447015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3310371" y="2515595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3396338" y="2601562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08451" y="2447015"/>
            <a:ext cx="438912" cy="438912"/>
            <a:chOff x="1070938" y="2447015"/>
            <a:chExt cx="438912" cy="438912"/>
          </a:xfrm>
        </p:grpSpPr>
        <p:sp>
          <p:nvSpPr>
            <p:cNvPr id="111" name="Oval 110"/>
            <p:cNvSpPr/>
            <p:nvPr/>
          </p:nvSpPr>
          <p:spPr>
            <a:xfrm>
              <a:off x="1070938" y="2447015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139518" y="2515595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1225485" y="2601562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692446" y="2081255"/>
            <a:ext cx="1170432" cy="1170432"/>
            <a:chOff x="3224802" y="2310812"/>
            <a:chExt cx="1170432" cy="1170432"/>
          </a:xfrm>
        </p:grpSpPr>
        <p:sp>
          <p:nvSpPr>
            <p:cNvPr id="118" name="Oval 11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6076" y="3794517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25%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7452625" y="3794517"/>
            <a:ext cx="700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100%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2809317" y="3794517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4985831" y="3794517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72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6889397" y="1999902"/>
            <a:ext cx="1546499" cy="1546499"/>
            <a:chOff x="5468906" y="1650240"/>
            <a:chExt cx="1546499" cy="1546499"/>
          </a:xfrm>
        </p:grpSpPr>
        <p:sp>
          <p:nvSpPr>
            <p:cNvPr id="7" name="Dodecagon 6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7" idx="6"/>
              <a:endCxn id="7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7"/>
              <a:endCxn id="7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7" idx="8"/>
              <a:endCxn id="7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7" idx="9"/>
              <a:endCxn id="7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10"/>
              <a:endCxn id="7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7" idx="11"/>
              <a:endCxn id="7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 rot="3399631">
            <a:off x="-513950" y="1121897"/>
            <a:ext cx="2624431" cy="2711439"/>
            <a:chOff x="-788819" y="1150329"/>
            <a:chExt cx="2624431" cy="2711439"/>
          </a:xfrm>
        </p:grpSpPr>
        <p:grpSp>
          <p:nvGrpSpPr>
            <p:cNvPr id="11" name="Group 10"/>
            <p:cNvGrpSpPr/>
            <p:nvPr/>
          </p:nvGrpSpPr>
          <p:grpSpPr>
            <a:xfrm>
              <a:off x="-788819" y="1931512"/>
              <a:ext cx="2590685" cy="1546499"/>
              <a:chOff x="26298" y="1969422"/>
              <a:chExt cx="2590685" cy="1546499"/>
            </a:xfrm>
          </p:grpSpPr>
          <p:grpSp>
            <p:nvGrpSpPr>
              <p:cNvPr id="94" name="Group 93"/>
              <p:cNvGrpSpPr/>
              <p:nvPr/>
            </p:nvGrpSpPr>
            <p:grpSpPr>
              <a:xfrm>
                <a:off x="864517" y="1969422"/>
                <a:ext cx="1546499" cy="1546499"/>
                <a:chOff x="5468906" y="1650240"/>
                <a:chExt cx="1546499" cy="1546499"/>
              </a:xfrm>
            </p:grpSpPr>
            <p:sp>
              <p:nvSpPr>
                <p:cNvPr id="95" name="Dodecagon 94"/>
                <p:cNvSpPr/>
                <p:nvPr/>
              </p:nvSpPr>
              <p:spPr>
                <a:xfrm>
                  <a:off x="5468906" y="1650240"/>
                  <a:ext cx="1546499" cy="1546499"/>
                </a:xfrm>
                <a:prstGeom prst="dodecag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/>
                <p:cNvCxnSpPr>
                  <a:stCxn id="95" idx="6"/>
                  <a:endCxn id="95" idx="0"/>
                </p:cNvCxnSpPr>
                <p:nvPr/>
              </p:nvCxnSpPr>
              <p:spPr>
                <a:xfrm flipV="1">
                  <a:off x="5676108" y="1857442"/>
                  <a:ext cx="1132095" cy="113209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>
                  <a:stCxn id="95" idx="7"/>
                  <a:endCxn id="95" idx="1"/>
                </p:cNvCxnSpPr>
                <p:nvPr/>
              </p:nvCxnSpPr>
              <p:spPr>
                <a:xfrm flipV="1">
                  <a:off x="5468906" y="2216287"/>
                  <a:ext cx="1546499" cy="41440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>
                  <a:stCxn id="95" idx="8"/>
                  <a:endCxn id="95" idx="2"/>
                </p:cNvCxnSpPr>
                <p:nvPr/>
              </p:nvCxnSpPr>
              <p:spPr>
                <a:xfrm>
                  <a:off x="5468906" y="2216287"/>
                  <a:ext cx="1546499" cy="41440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>
                  <a:stCxn id="95" idx="9"/>
                  <a:endCxn id="95" idx="3"/>
                </p:cNvCxnSpPr>
                <p:nvPr/>
              </p:nvCxnSpPr>
              <p:spPr>
                <a:xfrm>
                  <a:off x="5676108" y="1857442"/>
                  <a:ext cx="1132095" cy="113209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>
                  <a:stCxn id="95" idx="10"/>
                  <a:endCxn id="95" idx="4"/>
                </p:cNvCxnSpPr>
                <p:nvPr/>
              </p:nvCxnSpPr>
              <p:spPr>
                <a:xfrm>
                  <a:off x="6034953" y="1650240"/>
                  <a:ext cx="414405" cy="1546499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>
                  <a:stCxn id="95" idx="11"/>
                  <a:endCxn id="95" idx="5"/>
                </p:cNvCxnSpPr>
                <p:nvPr/>
              </p:nvCxnSpPr>
              <p:spPr>
                <a:xfrm flipH="1">
                  <a:off x="6034953" y="1650240"/>
                  <a:ext cx="414405" cy="1546499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Right Triangle 4"/>
              <p:cNvSpPr/>
              <p:nvPr/>
            </p:nvSpPr>
            <p:spPr>
              <a:xfrm rot="18750918">
                <a:off x="660212" y="1361720"/>
                <a:ext cx="1322858" cy="2590685"/>
              </a:xfrm>
              <a:prstGeom prst="rtTriangle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2" name="Right Triangle 101"/>
            <p:cNvSpPr/>
            <p:nvPr/>
          </p:nvSpPr>
          <p:spPr>
            <a:xfrm rot="893071" flipH="1">
              <a:off x="236108" y="1150329"/>
              <a:ext cx="1599504" cy="2711439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49686" y="1969208"/>
            <a:ext cx="1688613" cy="1692151"/>
            <a:chOff x="2766510" y="1931299"/>
            <a:chExt cx="1688613" cy="1692151"/>
          </a:xfrm>
        </p:grpSpPr>
        <p:grpSp>
          <p:nvGrpSpPr>
            <p:cNvPr id="86" name="Group 85"/>
            <p:cNvGrpSpPr/>
            <p:nvPr/>
          </p:nvGrpSpPr>
          <p:grpSpPr>
            <a:xfrm>
              <a:off x="2872810" y="2010062"/>
              <a:ext cx="1546499" cy="1546499"/>
              <a:chOff x="5468906" y="1650240"/>
              <a:chExt cx="1546499" cy="1546499"/>
            </a:xfrm>
          </p:grpSpPr>
          <p:sp>
            <p:nvSpPr>
              <p:cNvPr id="87" name="Dodecagon 86"/>
              <p:cNvSpPr/>
              <p:nvPr/>
            </p:nvSpPr>
            <p:spPr>
              <a:xfrm>
                <a:off x="5468906" y="1650240"/>
                <a:ext cx="1546499" cy="1546499"/>
              </a:xfrm>
              <a:prstGeom prst="dodecago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8" name="Straight Connector 87"/>
              <p:cNvCxnSpPr>
                <a:stCxn id="87" idx="6"/>
                <a:endCxn id="87" idx="0"/>
              </p:cNvCxnSpPr>
              <p:nvPr/>
            </p:nvCxnSpPr>
            <p:spPr>
              <a:xfrm flipV="1"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87" idx="7"/>
                <a:endCxn id="87" idx="1"/>
              </p:cNvCxnSpPr>
              <p:nvPr/>
            </p:nvCxnSpPr>
            <p:spPr>
              <a:xfrm flipV="1"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87" idx="8"/>
                <a:endCxn id="87" idx="2"/>
              </p:cNvCxnSpPr>
              <p:nvPr/>
            </p:nvCxnSpPr>
            <p:spPr>
              <a:xfrm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87" idx="9"/>
                <a:endCxn id="87" idx="3"/>
              </p:cNvCxnSpPr>
              <p:nvPr/>
            </p:nvCxnSpPr>
            <p:spPr>
              <a:xfrm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87" idx="10"/>
                <a:endCxn id="87" idx="4"/>
              </p:cNvCxnSpPr>
              <p:nvPr/>
            </p:nvCxnSpPr>
            <p:spPr>
              <a:xfrm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87" idx="11"/>
                <a:endCxn id="87" idx="5"/>
              </p:cNvCxnSpPr>
              <p:nvPr/>
            </p:nvCxnSpPr>
            <p:spPr>
              <a:xfrm flipH="1"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Right Triangle 102"/>
            <p:cNvSpPr/>
            <p:nvPr/>
          </p:nvSpPr>
          <p:spPr>
            <a:xfrm rot="19811872">
              <a:off x="2766510" y="1931299"/>
              <a:ext cx="1688613" cy="169215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59554" y="1979582"/>
            <a:ext cx="1546499" cy="1734864"/>
            <a:chOff x="4881103" y="1979582"/>
            <a:chExt cx="1546499" cy="1734864"/>
          </a:xfrm>
        </p:grpSpPr>
        <p:grpSp>
          <p:nvGrpSpPr>
            <p:cNvPr id="60" name="Group 59"/>
            <p:cNvGrpSpPr/>
            <p:nvPr/>
          </p:nvGrpSpPr>
          <p:grpSpPr>
            <a:xfrm>
              <a:off x="4881103" y="1979582"/>
              <a:ext cx="1546499" cy="1546499"/>
              <a:chOff x="5468906" y="1650240"/>
              <a:chExt cx="1546499" cy="1546499"/>
            </a:xfrm>
          </p:grpSpPr>
          <p:sp>
            <p:nvSpPr>
              <p:cNvPr id="61" name="Dodecagon 60"/>
              <p:cNvSpPr/>
              <p:nvPr/>
            </p:nvSpPr>
            <p:spPr>
              <a:xfrm>
                <a:off x="5468906" y="1650240"/>
                <a:ext cx="1546499" cy="1546499"/>
              </a:xfrm>
              <a:prstGeom prst="dodecago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3" name="Straight Connector 62"/>
              <p:cNvCxnSpPr>
                <a:stCxn id="61" idx="6"/>
                <a:endCxn id="61" idx="0"/>
              </p:cNvCxnSpPr>
              <p:nvPr/>
            </p:nvCxnSpPr>
            <p:spPr>
              <a:xfrm flipV="1"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61" idx="7"/>
                <a:endCxn id="61" idx="1"/>
              </p:cNvCxnSpPr>
              <p:nvPr/>
            </p:nvCxnSpPr>
            <p:spPr>
              <a:xfrm flipV="1"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61" idx="8"/>
                <a:endCxn id="61" idx="2"/>
              </p:cNvCxnSpPr>
              <p:nvPr/>
            </p:nvCxnSpPr>
            <p:spPr>
              <a:xfrm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61" idx="9"/>
                <a:endCxn id="61" idx="3"/>
              </p:cNvCxnSpPr>
              <p:nvPr/>
            </p:nvCxnSpPr>
            <p:spPr>
              <a:xfrm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61" idx="10"/>
                <a:endCxn id="61" idx="4"/>
              </p:cNvCxnSpPr>
              <p:nvPr/>
            </p:nvCxnSpPr>
            <p:spPr>
              <a:xfrm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61" idx="11"/>
                <a:endCxn id="61" idx="5"/>
              </p:cNvCxnSpPr>
              <p:nvPr/>
            </p:nvCxnSpPr>
            <p:spPr>
              <a:xfrm flipH="1"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Rectangle 7"/>
            <p:cNvSpPr/>
            <p:nvPr/>
          </p:nvSpPr>
          <p:spPr>
            <a:xfrm rot="908838">
              <a:off x="5535775" y="2858645"/>
              <a:ext cx="855801" cy="855801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621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086" y="4163916"/>
            <a:ext cx="1719531" cy="2361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973" y="4163916"/>
            <a:ext cx="1726307" cy="23710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7541"/>
          <a:stretch/>
        </p:blipFill>
        <p:spPr>
          <a:xfrm>
            <a:off x="1273973" y="1278569"/>
            <a:ext cx="1719531" cy="5304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52713"/>
          <a:stretch/>
        </p:blipFill>
        <p:spPr>
          <a:xfrm>
            <a:off x="3640086" y="1278569"/>
            <a:ext cx="1719531" cy="11167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0497" y="4163916"/>
            <a:ext cx="1719531" cy="2361714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1273973" y="3898015"/>
            <a:ext cx="659605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0497" y="1278569"/>
            <a:ext cx="1719531" cy="2361714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57200" y="195258"/>
            <a:ext cx="8229600" cy="1143000"/>
          </a:xfrm>
        </p:spPr>
        <p:txBody>
          <a:bodyPr/>
          <a:lstStyle/>
          <a:p>
            <a:r>
              <a:rPr lang="en-US" dirty="0" smtClean="0"/>
              <a:t>Baseline vs. Progressive Rendering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832954" y="3705166"/>
            <a:ext cx="583663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25%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77010" y="3705166"/>
            <a:ext cx="583663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660286" y="3713349"/>
            <a:ext cx="70065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46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X-Ray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6676963" y="4569571"/>
            <a:ext cx="1550669" cy="1587502"/>
            <a:chOff x="6024361" y="3541488"/>
            <a:chExt cx="1550669" cy="1587502"/>
          </a:xfrm>
        </p:grpSpPr>
        <p:grpSp>
          <p:nvGrpSpPr>
            <p:cNvPr id="25" name="Group 24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26" name="Rectangle 25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42" name="Rectangle 41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4335341" y="4583682"/>
            <a:ext cx="1119598" cy="1587502"/>
            <a:chOff x="6024361" y="3541488"/>
            <a:chExt cx="1119598" cy="1587502"/>
          </a:xfrm>
        </p:grpSpPr>
        <p:grpSp>
          <p:nvGrpSpPr>
            <p:cNvPr id="61" name="Group 60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96" name="Rectangle 95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3" name="Rectangle 62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" name="Group 74"/>
            <p:cNvGrpSpPr/>
            <p:nvPr/>
          </p:nvGrpSpPr>
          <p:grpSpPr>
            <a:xfrm rot="10800000">
              <a:off x="6830811" y="3551013"/>
              <a:ext cx="313148" cy="1568452"/>
              <a:chOff x="3973102" y="2098673"/>
              <a:chExt cx="313148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90" name="Rectangle 89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3" name="Group 142"/>
          <p:cNvGrpSpPr/>
          <p:nvPr/>
        </p:nvGrpSpPr>
        <p:grpSpPr>
          <a:xfrm>
            <a:off x="777260" y="4710729"/>
            <a:ext cx="369816" cy="1304927"/>
            <a:chOff x="3542031" y="2225673"/>
            <a:chExt cx="369816" cy="1304927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60" name="Rectangle 159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2369099" y="4593970"/>
            <a:ext cx="744219" cy="1568452"/>
            <a:chOff x="3542031" y="2098673"/>
            <a:chExt cx="744219" cy="1568452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75" name="Rectangle 174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3919615" y="2197099"/>
              <a:ext cx="45719" cy="1362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3973102" y="2174874"/>
              <a:ext cx="45719" cy="1425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4026589" y="2152649"/>
              <a:ext cx="45719" cy="14605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4080076" y="2124074"/>
              <a:ext cx="45719" cy="15081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4133563" y="2111374"/>
              <a:ext cx="45719" cy="15335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4187050" y="2105023"/>
              <a:ext cx="45719" cy="15494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240531" y="2098673"/>
              <a:ext cx="45719" cy="1568452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235220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20375" y="275082"/>
            <a:ext cx="1593669" cy="1593669"/>
            <a:chOff x="3013184" y="2099194"/>
            <a:chExt cx="1593669" cy="1593669"/>
          </a:xfrm>
        </p:grpSpPr>
        <p:sp>
          <p:nvSpPr>
            <p:cNvPr id="5" name="Oval 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843960" y="3058236"/>
            <a:ext cx="1546499" cy="1546499"/>
            <a:chOff x="5468906" y="1650240"/>
            <a:chExt cx="1546499" cy="1546499"/>
          </a:xfrm>
        </p:grpSpPr>
        <p:sp>
          <p:nvSpPr>
            <p:cNvPr id="36" name="Dodecagon 35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>
              <a:stCxn id="36" idx="6"/>
              <a:endCxn id="36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6" idx="7"/>
              <a:endCxn id="36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6" idx="8"/>
              <a:endCxn id="36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6" idx="9"/>
              <a:endCxn id="36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6" idx="10"/>
              <a:endCxn id="36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6" idx="11"/>
              <a:endCxn id="36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6841875" y="5627905"/>
            <a:ext cx="1550669" cy="1587502"/>
            <a:chOff x="6024361" y="3541488"/>
            <a:chExt cx="1550669" cy="1587502"/>
          </a:xfrm>
        </p:grpSpPr>
        <p:grpSp>
          <p:nvGrpSpPr>
            <p:cNvPr id="76" name="Group 75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93" name="Rectangle 92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Rectangle 76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8" name="Group 77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9" name="Rectangle 78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4440471" y="486700"/>
            <a:ext cx="1170432" cy="1170432"/>
            <a:chOff x="3224802" y="2310812"/>
            <a:chExt cx="1170432" cy="1170432"/>
          </a:xfrm>
        </p:grpSpPr>
        <p:sp>
          <p:nvSpPr>
            <p:cNvPr id="27" name="Oval 26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481634" y="3023805"/>
            <a:ext cx="1546499" cy="1734864"/>
            <a:chOff x="4881103" y="1979582"/>
            <a:chExt cx="1546499" cy="1734864"/>
          </a:xfrm>
        </p:grpSpPr>
        <p:grpSp>
          <p:nvGrpSpPr>
            <p:cNvPr id="66" name="Group 65"/>
            <p:cNvGrpSpPr/>
            <p:nvPr/>
          </p:nvGrpSpPr>
          <p:grpSpPr>
            <a:xfrm>
              <a:off x="4881103" y="1979582"/>
              <a:ext cx="1546499" cy="1546499"/>
              <a:chOff x="5468906" y="1650240"/>
              <a:chExt cx="1546499" cy="1546499"/>
            </a:xfrm>
          </p:grpSpPr>
          <p:sp>
            <p:nvSpPr>
              <p:cNvPr id="68" name="Dodecagon 67"/>
              <p:cNvSpPr/>
              <p:nvPr/>
            </p:nvSpPr>
            <p:spPr>
              <a:xfrm>
                <a:off x="5468906" y="1650240"/>
                <a:ext cx="1546499" cy="1546499"/>
              </a:xfrm>
              <a:prstGeom prst="dodecago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/>
              <p:cNvCxnSpPr>
                <a:stCxn id="68" idx="6"/>
                <a:endCxn id="68" idx="0"/>
              </p:cNvCxnSpPr>
              <p:nvPr/>
            </p:nvCxnSpPr>
            <p:spPr>
              <a:xfrm flipV="1"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68" idx="7"/>
                <a:endCxn id="68" idx="1"/>
              </p:cNvCxnSpPr>
              <p:nvPr/>
            </p:nvCxnSpPr>
            <p:spPr>
              <a:xfrm flipV="1"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68" idx="8"/>
                <a:endCxn id="68" idx="2"/>
              </p:cNvCxnSpPr>
              <p:nvPr/>
            </p:nvCxnSpPr>
            <p:spPr>
              <a:xfrm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8" idx="9"/>
                <a:endCxn id="68" idx="3"/>
              </p:cNvCxnSpPr>
              <p:nvPr/>
            </p:nvCxnSpPr>
            <p:spPr>
              <a:xfrm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68" idx="10"/>
                <a:endCxn id="68" idx="4"/>
              </p:cNvCxnSpPr>
              <p:nvPr/>
            </p:nvCxnSpPr>
            <p:spPr>
              <a:xfrm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68" idx="11"/>
                <a:endCxn id="68" idx="5"/>
              </p:cNvCxnSpPr>
              <p:nvPr/>
            </p:nvCxnSpPr>
            <p:spPr>
              <a:xfrm flipH="1"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Rectangle 66"/>
            <p:cNvSpPr/>
            <p:nvPr/>
          </p:nvSpPr>
          <p:spPr>
            <a:xfrm rot="908838">
              <a:off x="5535775" y="2858645"/>
              <a:ext cx="855801" cy="855801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442389" y="5627905"/>
            <a:ext cx="1119598" cy="1587502"/>
            <a:chOff x="6024361" y="3541488"/>
            <a:chExt cx="1119598" cy="1587502"/>
          </a:xfrm>
        </p:grpSpPr>
        <p:grpSp>
          <p:nvGrpSpPr>
            <p:cNvPr id="108" name="Group 107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117" name="Rectangle 11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/>
            <p:cNvGrpSpPr/>
            <p:nvPr/>
          </p:nvGrpSpPr>
          <p:grpSpPr>
            <a:xfrm rot="10800000">
              <a:off x="6830811" y="3551013"/>
              <a:ext cx="313148" cy="1568452"/>
              <a:chOff x="3973102" y="2098673"/>
              <a:chExt cx="313148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111" name="Rectangle 110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832807" y="852460"/>
            <a:ext cx="438912" cy="438912"/>
            <a:chOff x="1070938" y="2447015"/>
            <a:chExt cx="438912" cy="438912"/>
          </a:xfrm>
        </p:grpSpPr>
        <p:sp>
          <p:nvSpPr>
            <p:cNvPr id="23" name="Oval 22"/>
            <p:cNvSpPr/>
            <p:nvPr/>
          </p:nvSpPr>
          <p:spPr>
            <a:xfrm>
              <a:off x="1070938" y="2447015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139518" y="2515595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225485" y="2601562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 rot="3399631">
            <a:off x="-477862" y="2172319"/>
            <a:ext cx="2614279" cy="2711439"/>
            <a:chOff x="-788819" y="1143649"/>
            <a:chExt cx="2614279" cy="2711439"/>
          </a:xfrm>
        </p:grpSpPr>
        <p:grpSp>
          <p:nvGrpSpPr>
            <p:cNvPr id="44" name="Group 43"/>
            <p:cNvGrpSpPr/>
            <p:nvPr/>
          </p:nvGrpSpPr>
          <p:grpSpPr>
            <a:xfrm>
              <a:off x="-788819" y="1931512"/>
              <a:ext cx="2590685" cy="1546499"/>
              <a:chOff x="26298" y="1969422"/>
              <a:chExt cx="2590685" cy="1546499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864517" y="1969422"/>
                <a:ext cx="1546499" cy="1546499"/>
                <a:chOff x="5468906" y="1650240"/>
                <a:chExt cx="1546499" cy="1546499"/>
              </a:xfrm>
            </p:grpSpPr>
            <p:sp>
              <p:nvSpPr>
                <p:cNvPr id="48" name="Dodecagon 47"/>
                <p:cNvSpPr/>
                <p:nvPr/>
              </p:nvSpPr>
              <p:spPr>
                <a:xfrm>
                  <a:off x="5468906" y="1650240"/>
                  <a:ext cx="1546499" cy="1546499"/>
                </a:xfrm>
                <a:prstGeom prst="dodecag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" name="Straight Connector 48"/>
                <p:cNvCxnSpPr>
                  <a:stCxn id="48" idx="6"/>
                  <a:endCxn id="48" idx="0"/>
                </p:cNvCxnSpPr>
                <p:nvPr/>
              </p:nvCxnSpPr>
              <p:spPr>
                <a:xfrm flipV="1">
                  <a:off x="5676108" y="1857442"/>
                  <a:ext cx="1132095" cy="113209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>
                  <a:stCxn id="48" idx="7"/>
                  <a:endCxn id="48" idx="1"/>
                </p:cNvCxnSpPr>
                <p:nvPr/>
              </p:nvCxnSpPr>
              <p:spPr>
                <a:xfrm flipV="1">
                  <a:off x="5468906" y="2216287"/>
                  <a:ext cx="1546499" cy="41440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>
                  <a:stCxn id="48" idx="8"/>
                  <a:endCxn id="48" idx="2"/>
                </p:cNvCxnSpPr>
                <p:nvPr/>
              </p:nvCxnSpPr>
              <p:spPr>
                <a:xfrm>
                  <a:off x="5468906" y="2216287"/>
                  <a:ext cx="1546499" cy="41440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>
                  <a:stCxn id="48" idx="9"/>
                  <a:endCxn id="48" idx="3"/>
                </p:cNvCxnSpPr>
                <p:nvPr/>
              </p:nvCxnSpPr>
              <p:spPr>
                <a:xfrm>
                  <a:off x="5676108" y="1857442"/>
                  <a:ext cx="1132095" cy="1132095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>
                  <a:stCxn id="48" idx="10"/>
                  <a:endCxn id="48" idx="4"/>
                </p:cNvCxnSpPr>
                <p:nvPr/>
              </p:nvCxnSpPr>
              <p:spPr>
                <a:xfrm>
                  <a:off x="6034953" y="1650240"/>
                  <a:ext cx="414405" cy="1546499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>
                  <a:stCxn id="48" idx="11"/>
                  <a:endCxn id="48" idx="5"/>
                </p:cNvCxnSpPr>
                <p:nvPr/>
              </p:nvCxnSpPr>
              <p:spPr>
                <a:xfrm flipH="1">
                  <a:off x="6034953" y="1650240"/>
                  <a:ext cx="414405" cy="1546499"/>
                </a:xfrm>
                <a:prstGeom prst="line">
                  <a:avLst/>
                </a:prstGeom>
                <a:ln w="9525" cmpd="sng">
                  <a:solidFill>
                    <a:schemeClr val="bg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" name="Right Triangle 46"/>
              <p:cNvSpPr/>
              <p:nvPr/>
            </p:nvSpPr>
            <p:spPr>
              <a:xfrm rot="18750918">
                <a:off x="660212" y="1361720"/>
                <a:ext cx="1322858" cy="2590685"/>
              </a:xfrm>
              <a:prstGeom prst="rtTriangle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Right Triangle 44"/>
            <p:cNvSpPr/>
            <p:nvPr/>
          </p:nvSpPr>
          <p:spPr>
            <a:xfrm rot="893071" flipH="1">
              <a:off x="225956" y="1143649"/>
              <a:ext cx="1599504" cy="2711439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68578" y="5769063"/>
            <a:ext cx="369816" cy="1304927"/>
            <a:chOff x="3542031" y="2225673"/>
            <a:chExt cx="369816" cy="1304927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32" name="Rectangle 131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481191" y="697012"/>
            <a:ext cx="749808" cy="749808"/>
            <a:chOff x="3086343" y="2291567"/>
            <a:chExt cx="749808" cy="749808"/>
          </a:xfrm>
        </p:grpSpPr>
        <p:sp>
          <p:nvSpPr>
            <p:cNvPr id="17" name="Oval 16"/>
            <p:cNvSpPr/>
            <p:nvPr/>
          </p:nvSpPr>
          <p:spPr>
            <a:xfrm>
              <a:off x="3086343" y="2291567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159495" y="2364719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241791" y="2447015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310371" y="2515595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396338" y="2601562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68892" y="3027542"/>
            <a:ext cx="1688613" cy="1692151"/>
            <a:chOff x="2766510" y="1931299"/>
            <a:chExt cx="1688613" cy="1692151"/>
          </a:xfrm>
        </p:grpSpPr>
        <p:grpSp>
          <p:nvGrpSpPr>
            <p:cNvPr id="56" name="Group 55"/>
            <p:cNvGrpSpPr/>
            <p:nvPr/>
          </p:nvGrpSpPr>
          <p:grpSpPr>
            <a:xfrm>
              <a:off x="2872810" y="2010062"/>
              <a:ext cx="1546499" cy="1546499"/>
              <a:chOff x="5468906" y="1650240"/>
              <a:chExt cx="1546499" cy="1546499"/>
            </a:xfrm>
          </p:grpSpPr>
          <p:sp>
            <p:nvSpPr>
              <p:cNvPr id="58" name="Dodecagon 57"/>
              <p:cNvSpPr/>
              <p:nvPr/>
            </p:nvSpPr>
            <p:spPr>
              <a:xfrm>
                <a:off x="5468906" y="1650240"/>
                <a:ext cx="1546499" cy="1546499"/>
              </a:xfrm>
              <a:prstGeom prst="dodecago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/>
              <p:cNvCxnSpPr>
                <a:stCxn id="58" idx="6"/>
                <a:endCxn id="58" idx="0"/>
              </p:cNvCxnSpPr>
              <p:nvPr/>
            </p:nvCxnSpPr>
            <p:spPr>
              <a:xfrm flipV="1"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58" idx="7"/>
                <a:endCxn id="58" idx="1"/>
              </p:cNvCxnSpPr>
              <p:nvPr/>
            </p:nvCxnSpPr>
            <p:spPr>
              <a:xfrm flipV="1"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58" idx="8"/>
                <a:endCxn id="58" idx="2"/>
              </p:cNvCxnSpPr>
              <p:nvPr/>
            </p:nvCxnSpPr>
            <p:spPr>
              <a:xfrm>
                <a:off x="5468906" y="2216287"/>
                <a:ext cx="1546499" cy="41440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58" idx="9"/>
                <a:endCxn id="58" idx="3"/>
              </p:cNvCxnSpPr>
              <p:nvPr/>
            </p:nvCxnSpPr>
            <p:spPr>
              <a:xfrm>
                <a:off x="5676108" y="1857442"/>
                <a:ext cx="1132095" cy="1132095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58" idx="10"/>
                <a:endCxn id="58" idx="4"/>
              </p:cNvCxnSpPr>
              <p:nvPr/>
            </p:nvCxnSpPr>
            <p:spPr>
              <a:xfrm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58" idx="11"/>
                <a:endCxn id="58" idx="5"/>
              </p:cNvCxnSpPr>
              <p:nvPr/>
            </p:nvCxnSpPr>
            <p:spPr>
              <a:xfrm flipH="1">
                <a:off x="6034953" y="1650240"/>
                <a:ext cx="414405" cy="1546499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Right Triangle 56"/>
            <p:cNvSpPr/>
            <p:nvPr/>
          </p:nvSpPr>
          <p:spPr>
            <a:xfrm rot="19811872">
              <a:off x="2766510" y="1931299"/>
              <a:ext cx="1688613" cy="169215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2418282" y="5652304"/>
            <a:ext cx="744219" cy="1568452"/>
            <a:chOff x="3542031" y="2098673"/>
            <a:chExt cx="744219" cy="1568452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40" name="Rectangle 139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3919615" y="2197099"/>
              <a:ext cx="45719" cy="1362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973102" y="2174874"/>
              <a:ext cx="45719" cy="1425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026589" y="2152649"/>
              <a:ext cx="45719" cy="14605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080076" y="2124074"/>
              <a:ext cx="45719" cy="15081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133563" y="2111374"/>
              <a:ext cx="45719" cy="15335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4187050" y="2105023"/>
              <a:ext cx="45719" cy="15494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4240531" y="2098673"/>
              <a:ext cx="45719" cy="1568452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Right Triangle 157"/>
          <p:cNvSpPr/>
          <p:nvPr/>
        </p:nvSpPr>
        <p:spPr>
          <a:xfrm rot="9633082" flipH="1">
            <a:off x="-7041" y="2732536"/>
            <a:ext cx="1599504" cy="2711439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21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1650993" y="2288877"/>
            <a:ext cx="1593669" cy="1593669"/>
            <a:chOff x="3013184" y="2099194"/>
            <a:chExt cx="1593669" cy="1593669"/>
          </a:xfrm>
        </p:grpSpPr>
        <p:sp>
          <p:nvSpPr>
            <p:cNvPr id="64" name="Oval 63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717040" y="4414520"/>
            <a:ext cx="75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Shape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05038" y="1351280"/>
            <a:ext cx="2114344" cy="3136201"/>
            <a:chOff x="4505038" y="1351280"/>
            <a:chExt cx="2114344" cy="3136201"/>
          </a:xfrm>
        </p:grpSpPr>
        <p:cxnSp>
          <p:nvCxnSpPr>
            <p:cNvPr id="103" name="Straight Connector 102"/>
            <p:cNvCxnSpPr/>
            <p:nvPr/>
          </p:nvCxnSpPr>
          <p:spPr>
            <a:xfrm rot="5400000">
              <a:off x="3440416" y="3154276"/>
              <a:ext cx="2664822" cy="1588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4505038" y="4292325"/>
              <a:ext cx="2114344" cy="20191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147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290174" y="2045182"/>
            <a:ext cx="1546499" cy="1546499"/>
            <a:chOff x="5468906" y="1650240"/>
            <a:chExt cx="1546499" cy="1546499"/>
          </a:xfrm>
        </p:grpSpPr>
        <p:sp>
          <p:nvSpPr>
            <p:cNvPr id="27" name="Dodecagon 26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>
              <a:stCxn id="27" idx="6"/>
              <a:endCxn id="27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7" idx="7"/>
              <a:endCxn id="27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7" idx="8"/>
              <a:endCxn id="27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9"/>
              <a:endCxn id="27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7" idx="10"/>
              <a:endCxn id="27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7" idx="11"/>
              <a:endCxn id="27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4257791" y="1192739"/>
            <a:ext cx="3565409" cy="2664822"/>
            <a:chOff x="3546591" y="1192739"/>
            <a:chExt cx="3565409" cy="2664822"/>
          </a:xfrm>
        </p:grpSpPr>
        <p:cxnSp>
          <p:nvCxnSpPr>
            <p:cNvPr id="103" name="Straight Connector 102"/>
            <p:cNvCxnSpPr/>
            <p:nvPr/>
          </p:nvCxnSpPr>
          <p:spPr>
            <a:xfrm rot="5400000">
              <a:off x="2481969" y="2524356"/>
              <a:ext cx="2664822" cy="1588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3546591" y="3644261"/>
              <a:ext cx="2950433" cy="28176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" name="Isosceles Triangle 2"/>
            <p:cNvSpPr/>
            <p:nvPr/>
          </p:nvSpPr>
          <p:spPr>
            <a:xfrm>
              <a:off x="3846923" y="289606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4329523" y="289606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Isosceles Triangle 36"/>
            <p:cNvSpPr/>
            <p:nvPr/>
          </p:nvSpPr>
          <p:spPr>
            <a:xfrm>
              <a:off x="4822283" y="289606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>
              <a:off x="5269323" y="288590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5751923" y="288590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>
              <a:off x="6244683" y="2885907"/>
              <a:ext cx="386371" cy="745855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3789680" y="2875280"/>
              <a:ext cx="3322320" cy="406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1291611" y="4414520"/>
            <a:ext cx="1231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X-Ray View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352991" y="4414520"/>
            <a:ext cx="137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Step-by-step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693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668236" y="3066520"/>
            <a:ext cx="1550669" cy="1587502"/>
            <a:chOff x="6024361" y="3541488"/>
            <a:chExt cx="1550669" cy="1587502"/>
          </a:xfrm>
        </p:grpSpPr>
        <p:grpSp>
          <p:nvGrpSpPr>
            <p:cNvPr id="27" name="Group 26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44" name="Rectangle 43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30" name="Rectangle 29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9" name="Group 158"/>
          <p:cNvGrpSpPr/>
          <p:nvPr/>
        </p:nvGrpSpPr>
        <p:grpSpPr>
          <a:xfrm>
            <a:off x="4403438" y="1995379"/>
            <a:ext cx="2820322" cy="2664822"/>
            <a:chOff x="4403438" y="1995379"/>
            <a:chExt cx="2820322" cy="2664822"/>
          </a:xfrm>
        </p:grpSpPr>
        <p:cxnSp>
          <p:nvCxnSpPr>
            <p:cNvPr id="103" name="Straight Connector 102"/>
            <p:cNvCxnSpPr/>
            <p:nvPr/>
          </p:nvCxnSpPr>
          <p:spPr>
            <a:xfrm flipH="1">
              <a:off x="4670433" y="1995379"/>
              <a:ext cx="1588" cy="2664822"/>
            </a:xfrm>
            <a:prstGeom prst="line">
              <a:avLst/>
            </a:prstGeom>
            <a:ln w="12700"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4403438" y="4480560"/>
              <a:ext cx="2820322" cy="4678"/>
            </a:xfrm>
            <a:prstGeom prst="line">
              <a:avLst/>
            </a:prstGeom>
            <a:ln w="12700"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Curved Connector 143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TextBox 154"/>
          <p:cNvSpPr txBox="1"/>
          <p:nvPr/>
        </p:nvSpPr>
        <p:spPr>
          <a:xfrm>
            <a:off x="1671758" y="5257800"/>
            <a:ext cx="1341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X-Ray Shape</a:t>
            </a:r>
            <a:endParaRPr lang="en-US" dirty="0"/>
          </a:p>
        </p:txBody>
      </p:sp>
      <p:sp>
        <p:nvSpPr>
          <p:cNvPr id="156" name="TextBox 155"/>
          <p:cNvSpPr txBox="1"/>
          <p:nvPr/>
        </p:nvSpPr>
        <p:spPr>
          <a:xfrm>
            <a:off x="5126095" y="5288280"/>
            <a:ext cx="137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Step-by-step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782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732924"/>
              </p:ext>
            </p:extLst>
          </p:nvPr>
        </p:nvGraphicFramePr>
        <p:xfrm>
          <a:off x="254001" y="279400"/>
          <a:ext cx="8635997" cy="618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Lingo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Ring-by-ring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Slice-by-slice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r>
                        <a:rPr lang="en-US" dirty="0" smtClean="0"/>
                        <a:t>Board-by-board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116815" y="1003806"/>
            <a:ext cx="1593669" cy="1593669"/>
            <a:chOff x="3013184" y="2099194"/>
            <a:chExt cx="1593669" cy="1593669"/>
          </a:xfrm>
        </p:grpSpPr>
        <p:sp>
          <p:nvSpPr>
            <p:cNvPr id="6" name="Oval 5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17546" y="782320"/>
            <a:ext cx="869563" cy="1744035"/>
            <a:chOff x="4765040" y="1351280"/>
            <a:chExt cx="843280" cy="2946941"/>
          </a:xfrm>
        </p:grpSpPr>
        <p:cxnSp>
          <p:nvCxnSpPr>
            <p:cNvPr id="20" name="Straight Connector 19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2140400" y="2847822"/>
            <a:ext cx="1546499" cy="1546499"/>
            <a:chOff x="5468906" y="1650240"/>
            <a:chExt cx="1546499" cy="1546499"/>
          </a:xfrm>
        </p:grpSpPr>
        <p:sp>
          <p:nvSpPr>
            <p:cNvPr id="33" name="Dodecagon 32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3" idx="6"/>
              <a:endCxn id="33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7"/>
              <a:endCxn id="33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3" idx="8"/>
              <a:endCxn id="33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9"/>
              <a:endCxn id="33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3" idx="10"/>
              <a:endCxn id="33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11"/>
              <a:endCxn id="33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4210400" y="3719087"/>
            <a:ext cx="1712880" cy="604114"/>
            <a:chOff x="5805520" y="3733761"/>
            <a:chExt cx="1712880" cy="604114"/>
          </a:xfrm>
        </p:grpSpPr>
        <p:sp>
          <p:nvSpPr>
            <p:cNvPr id="43" name="Isosceles Triangle 42"/>
            <p:cNvSpPr/>
            <p:nvPr/>
          </p:nvSpPr>
          <p:spPr>
            <a:xfrm>
              <a:off x="5835033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/>
            <p:cNvSpPr/>
            <p:nvPr/>
          </p:nvSpPr>
          <p:spPr>
            <a:xfrm>
              <a:off x="6083845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/>
            <p:cNvSpPr/>
            <p:nvPr/>
          </p:nvSpPr>
          <p:spPr>
            <a:xfrm>
              <a:off x="6337896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/>
            <p:cNvSpPr/>
            <p:nvPr/>
          </p:nvSpPr>
          <p:spPr>
            <a:xfrm>
              <a:off x="6568376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>
              <a:off x="6817189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7071240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5520" y="3733761"/>
              <a:ext cx="17128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138315" y="4793720"/>
            <a:ext cx="1550669" cy="1587502"/>
            <a:chOff x="6024361" y="3541488"/>
            <a:chExt cx="1550669" cy="1587502"/>
          </a:xfrm>
        </p:grpSpPr>
        <p:grpSp>
          <p:nvGrpSpPr>
            <p:cNvPr id="54" name="Group 53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1" name="Rectangle 70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57" name="Rectangle 5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5" name="Group 84"/>
          <p:cNvGrpSpPr/>
          <p:nvPr/>
        </p:nvGrpSpPr>
        <p:grpSpPr>
          <a:xfrm>
            <a:off x="4194395" y="4972049"/>
            <a:ext cx="1581352" cy="1338053"/>
            <a:chOff x="4732875" y="2873480"/>
            <a:chExt cx="1883664" cy="1593853"/>
          </a:xfrm>
        </p:grpSpPr>
        <p:sp>
          <p:nvSpPr>
            <p:cNvPr id="88" name="Rectangle 87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" name="Curved Connector 116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0" name="Picture 11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3515360"/>
            <a:ext cx="1036320" cy="690880"/>
          </a:xfrm>
          <a:prstGeom prst="rect">
            <a:avLst/>
          </a:prstGeom>
        </p:spPr>
      </p:pic>
      <p:pic>
        <p:nvPicPr>
          <p:cNvPr id="121" name="Picture 120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20" y="5313680"/>
            <a:ext cx="1812036" cy="589280"/>
          </a:xfrm>
          <a:prstGeom prst="rect">
            <a:avLst/>
          </a:prstGeom>
        </p:spPr>
      </p:pic>
      <p:pic>
        <p:nvPicPr>
          <p:cNvPr id="122" name="Picture 12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99" y="1330960"/>
            <a:ext cx="1280161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551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163937"/>
              </p:ext>
            </p:extLst>
          </p:nvPr>
        </p:nvGraphicFramePr>
        <p:xfrm>
          <a:off x="254001" y="279400"/>
          <a:ext cx="8635997" cy="618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Lingo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Ring-by-ring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Slice-by-slice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r>
                        <a:rPr lang="en-US" dirty="0" smtClean="0"/>
                        <a:t>Board-by-board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116815" y="1003806"/>
            <a:ext cx="1593669" cy="1593669"/>
            <a:chOff x="3013184" y="2099194"/>
            <a:chExt cx="1593669" cy="1593669"/>
          </a:xfrm>
        </p:grpSpPr>
        <p:sp>
          <p:nvSpPr>
            <p:cNvPr id="6" name="Oval 5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140400" y="2847822"/>
            <a:ext cx="1546499" cy="1546499"/>
            <a:chOff x="5468906" y="1650240"/>
            <a:chExt cx="1546499" cy="1546499"/>
          </a:xfrm>
        </p:grpSpPr>
        <p:sp>
          <p:nvSpPr>
            <p:cNvPr id="33" name="Dodecagon 32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3" idx="6"/>
              <a:endCxn id="33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7"/>
              <a:endCxn id="33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3" idx="8"/>
              <a:endCxn id="33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9"/>
              <a:endCxn id="33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3" idx="10"/>
              <a:endCxn id="33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11"/>
              <a:endCxn id="33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138315" y="4793720"/>
            <a:ext cx="1550669" cy="1587502"/>
            <a:chOff x="6024361" y="3541488"/>
            <a:chExt cx="1550669" cy="1587502"/>
          </a:xfrm>
        </p:grpSpPr>
        <p:grpSp>
          <p:nvGrpSpPr>
            <p:cNvPr id="54" name="Group 53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1" name="Rectangle 70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57" name="Rectangle 5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20" name="Picture 11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3515360"/>
            <a:ext cx="1036320" cy="690880"/>
          </a:xfrm>
          <a:prstGeom prst="rect">
            <a:avLst/>
          </a:prstGeom>
        </p:spPr>
      </p:pic>
      <p:pic>
        <p:nvPicPr>
          <p:cNvPr id="121" name="Picture 120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20" y="5313680"/>
            <a:ext cx="1812036" cy="589280"/>
          </a:xfrm>
          <a:prstGeom prst="rect">
            <a:avLst/>
          </a:prstGeom>
        </p:spPr>
      </p:pic>
      <p:pic>
        <p:nvPicPr>
          <p:cNvPr id="122" name="Picture 12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99" y="1330960"/>
            <a:ext cx="1280161" cy="711200"/>
          </a:xfrm>
          <a:prstGeom prst="rect">
            <a:avLst/>
          </a:prstGeom>
        </p:spPr>
      </p:pic>
      <p:sp>
        <p:nvSpPr>
          <p:cNvPr id="19" name="Arc 18"/>
          <p:cNvSpPr/>
          <p:nvPr/>
        </p:nvSpPr>
        <p:spPr>
          <a:xfrm>
            <a:off x="2021840" y="2758440"/>
            <a:ext cx="1762760" cy="1762760"/>
          </a:xfrm>
          <a:prstGeom prst="arc">
            <a:avLst>
              <a:gd name="adj1" fmla="val 375750"/>
              <a:gd name="adj2" fmla="val 0"/>
            </a:avLst>
          </a:prstGeom>
          <a:ln>
            <a:headEnd type="arrow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2111228" y="5608320"/>
            <a:ext cx="1587012" cy="6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4417546" y="782320"/>
            <a:ext cx="869563" cy="1744035"/>
            <a:chOff x="4765040" y="1351280"/>
            <a:chExt cx="843280" cy="2946941"/>
          </a:xfrm>
        </p:grpSpPr>
        <p:cxnSp>
          <p:nvCxnSpPr>
            <p:cNvPr id="127" name="Straight Connector 126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4210400" y="3719087"/>
            <a:ext cx="1712880" cy="604114"/>
            <a:chOff x="5805520" y="3733761"/>
            <a:chExt cx="1712880" cy="604114"/>
          </a:xfrm>
        </p:grpSpPr>
        <p:sp>
          <p:nvSpPr>
            <p:cNvPr id="139" name="Isosceles Triangle 138"/>
            <p:cNvSpPr/>
            <p:nvPr/>
          </p:nvSpPr>
          <p:spPr>
            <a:xfrm>
              <a:off x="5835033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6083845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Isosceles Triangle 140"/>
            <p:cNvSpPr/>
            <p:nvPr/>
          </p:nvSpPr>
          <p:spPr>
            <a:xfrm>
              <a:off x="6337896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Isosceles Triangle 141"/>
            <p:cNvSpPr/>
            <p:nvPr/>
          </p:nvSpPr>
          <p:spPr>
            <a:xfrm>
              <a:off x="6568376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6817189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7071240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/>
            <p:nvPr/>
          </p:nvCxnSpPr>
          <p:spPr>
            <a:xfrm flipV="1">
              <a:off x="5805520" y="3733761"/>
              <a:ext cx="17128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194395" y="4972049"/>
            <a:ext cx="1581352" cy="1338053"/>
            <a:chOff x="4732875" y="2873480"/>
            <a:chExt cx="1883664" cy="1593853"/>
          </a:xfrm>
        </p:grpSpPr>
        <p:sp>
          <p:nvSpPr>
            <p:cNvPr id="147" name="Rectangle 146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Curved Connector 175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>
            <a:endCxn id="6" idx="6"/>
          </p:cNvCxnSpPr>
          <p:nvPr/>
        </p:nvCxnSpPr>
        <p:spPr>
          <a:xfrm flipV="1">
            <a:off x="2905086" y="1800641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8246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086706"/>
              </p:ext>
            </p:extLst>
          </p:nvPr>
        </p:nvGraphicFramePr>
        <p:xfrm>
          <a:off x="254001" y="279400"/>
          <a:ext cx="8635997" cy="618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Lingo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Ring-by-ring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Slice-by-slice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r>
                        <a:rPr lang="en-US" dirty="0" smtClean="0"/>
                        <a:t>Board-by-board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116815" y="1003806"/>
            <a:ext cx="1593669" cy="1593669"/>
            <a:chOff x="3013184" y="2099194"/>
            <a:chExt cx="1593669" cy="1593669"/>
          </a:xfrm>
        </p:grpSpPr>
        <p:sp>
          <p:nvSpPr>
            <p:cNvPr id="6" name="Oval 5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140400" y="2847822"/>
            <a:ext cx="1546499" cy="1546499"/>
            <a:chOff x="5468906" y="1650240"/>
            <a:chExt cx="1546499" cy="1546499"/>
          </a:xfrm>
        </p:grpSpPr>
        <p:sp>
          <p:nvSpPr>
            <p:cNvPr id="33" name="Dodecagon 32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3" idx="6"/>
              <a:endCxn id="33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7"/>
              <a:endCxn id="33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3" idx="8"/>
              <a:endCxn id="33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9"/>
              <a:endCxn id="33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3" idx="10"/>
              <a:endCxn id="33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11"/>
              <a:endCxn id="33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138315" y="4793720"/>
            <a:ext cx="1550669" cy="1587502"/>
            <a:chOff x="6024361" y="3541488"/>
            <a:chExt cx="1550669" cy="1587502"/>
          </a:xfrm>
        </p:grpSpPr>
        <p:grpSp>
          <p:nvGrpSpPr>
            <p:cNvPr id="54" name="Group 53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1" name="Rectangle 70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57" name="Rectangle 5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20" name="Picture 11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3515360"/>
            <a:ext cx="1036320" cy="690880"/>
          </a:xfrm>
          <a:prstGeom prst="rect">
            <a:avLst/>
          </a:prstGeom>
        </p:spPr>
      </p:pic>
      <p:pic>
        <p:nvPicPr>
          <p:cNvPr id="121" name="Picture 120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20" y="5313680"/>
            <a:ext cx="1812036" cy="589280"/>
          </a:xfrm>
          <a:prstGeom prst="rect">
            <a:avLst/>
          </a:prstGeom>
        </p:spPr>
      </p:pic>
      <p:pic>
        <p:nvPicPr>
          <p:cNvPr id="122" name="Picture 12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99" y="1330960"/>
            <a:ext cx="1280161" cy="711200"/>
          </a:xfrm>
          <a:prstGeom prst="rect">
            <a:avLst/>
          </a:prstGeom>
        </p:spPr>
      </p:pic>
      <p:sp>
        <p:nvSpPr>
          <p:cNvPr id="19" name="Arc 18"/>
          <p:cNvSpPr/>
          <p:nvPr/>
        </p:nvSpPr>
        <p:spPr>
          <a:xfrm>
            <a:off x="2021840" y="2758440"/>
            <a:ext cx="1762760" cy="1762760"/>
          </a:xfrm>
          <a:prstGeom prst="arc">
            <a:avLst>
              <a:gd name="adj1" fmla="val 375750"/>
              <a:gd name="adj2" fmla="val 0"/>
            </a:avLst>
          </a:prstGeom>
          <a:ln>
            <a:headEnd type="arrow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2111228" y="5608320"/>
            <a:ext cx="1587012" cy="6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4417546" y="782320"/>
            <a:ext cx="869563" cy="1744035"/>
            <a:chOff x="4765040" y="1351280"/>
            <a:chExt cx="843280" cy="2946941"/>
          </a:xfrm>
        </p:grpSpPr>
        <p:cxnSp>
          <p:nvCxnSpPr>
            <p:cNvPr id="127" name="Straight Connector 126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4210400" y="3719087"/>
            <a:ext cx="1712880" cy="604114"/>
            <a:chOff x="5805520" y="3733761"/>
            <a:chExt cx="1712880" cy="604114"/>
          </a:xfrm>
        </p:grpSpPr>
        <p:sp>
          <p:nvSpPr>
            <p:cNvPr id="139" name="Isosceles Triangle 138"/>
            <p:cNvSpPr/>
            <p:nvPr/>
          </p:nvSpPr>
          <p:spPr>
            <a:xfrm>
              <a:off x="5835033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6083845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Isosceles Triangle 140"/>
            <p:cNvSpPr/>
            <p:nvPr/>
          </p:nvSpPr>
          <p:spPr>
            <a:xfrm>
              <a:off x="6337896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Isosceles Triangle 141"/>
            <p:cNvSpPr/>
            <p:nvPr/>
          </p:nvSpPr>
          <p:spPr>
            <a:xfrm>
              <a:off x="6568376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6817189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7071240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/>
            <p:nvPr/>
          </p:nvCxnSpPr>
          <p:spPr>
            <a:xfrm flipV="1">
              <a:off x="5805520" y="3733761"/>
              <a:ext cx="17128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194395" y="4972049"/>
            <a:ext cx="1581352" cy="1338053"/>
            <a:chOff x="4732875" y="2873480"/>
            <a:chExt cx="1883664" cy="1593853"/>
          </a:xfrm>
        </p:grpSpPr>
        <p:sp>
          <p:nvSpPr>
            <p:cNvPr id="147" name="Rectangle 146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Curved Connector 175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>
            <a:endCxn id="6" idx="6"/>
          </p:cNvCxnSpPr>
          <p:nvPr/>
        </p:nvCxnSpPr>
        <p:spPr>
          <a:xfrm flipV="1">
            <a:off x="2905086" y="1800641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V="1">
            <a:off x="4223391" y="4338484"/>
            <a:ext cx="1475222" cy="1659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69580" y="2519515"/>
            <a:ext cx="843936" cy="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4229259" y="6308047"/>
            <a:ext cx="1511141" cy="10203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1444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008072"/>
              </p:ext>
            </p:extLst>
          </p:nvPr>
        </p:nvGraphicFramePr>
        <p:xfrm>
          <a:off x="254001" y="279400"/>
          <a:ext cx="8635997" cy="618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 Zoom</a:t>
                      </a:r>
                      <a:r>
                        <a:rPr lang="en-US" baseline="0" dirty="0" smtClean="0"/>
                        <a:t> In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Ring-by-ring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Slice-by-slice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r>
                        <a:rPr lang="en-US" dirty="0" smtClean="0"/>
                        <a:t>Board-by-board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116815" y="1003806"/>
            <a:ext cx="1593669" cy="1593669"/>
            <a:chOff x="3013184" y="2099194"/>
            <a:chExt cx="1593669" cy="1593669"/>
          </a:xfrm>
        </p:grpSpPr>
        <p:sp>
          <p:nvSpPr>
            <p:cNvPr id="6" name="Oval 5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140400" y="2847822"/>
            <a:ext cx="1546499" cy="1546499"/>
            <a:chOff x="5468906" y="1650240"/>
            <a:chExt cx="1546499" cy="1546499"/>
          </a:xfrm>
        </p:grpSpPr>
        <p:sp>
          <p:nvSpPr>
            <p:cNvPr id="33" name="Dodecagon 32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3" idx="6"/>
              <a:endCxn id="33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7"/>
              <a:endCxn id="33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3" idx="8"/>
              <a:endCxn id="33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9"/>
              <a:endCxn id="33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3" idx="10"/>
              <a:endCxn id="33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11"/>
              <a:endCxn id="33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138315" y="4793720"/>
            <a:ext cx="1550669" cy="1587502"/>
            <a:chOff x="6024361" y="3541488"/>
            <a:chExt cx="1550669" cy="1587502"/>
          </a:xfrm>
        </p:grpSpPr>
        <p:grpSp>
          <p:nvGrpSpPr>
            <p:cNvPr id="54" name="Group 53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1" name="Rectangle 70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57" name="Rectangle 5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" name="Arc 18"/>
          <p:cNvSpPr/>
          <p:nvPr/>
        </p:nvSpPr>
        <p:spPr>
          <a:xfrm>
            <a:off x="2021840" y="2758440"/>
            <a:ext cx="1762760" cy="1762760"/>
          </a:xfrm>
          <a:prstGeom prst="arc">
            <a:avLst>
              <a:gd name="adj1" fmla="val 375750"/>
              <a:gd name="adj2" fmla="val 0"/>
            </a:avLst>
          </a:prstGeom>
          <a:ln>
            <a:headEnd type="arrow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2111228" y="5608320"/>
            <a:ext cx="1587012" cy="6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4417546" y="782320"/>
            <a:ext cx="869563" cy="1744035"/>
            <a:chOff x="4765040" y="1351280"/>
            <a:chExt cx="843280" cy="2946941"/>
          </a:xfrm>
        </p:grpSpPr>
        <p:cxnSp>
          <p:nvCxnSpPr>
            <p:cNvPr id="127" name="Straight Connector 126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4210400" y="3719087"/>
            <a:ext cx="1712880" cy="604114"/>
            <a:chOff x="5805520" y="3733761"/>
            <a:chExt cx="1712880" cy="604114"/>
          </a:xfrm>
        </p:grpSpPr>
        <p:sp>
          <p:nvSpPr>
            <p:cNvPr id="139" name="Isosceles Triangle 138"/>
            <p:cNvSpPr/>
            <p:nvPr/>
          </p:nvSpPr>
          <p:spPr>
            <a:xfrm>
              <a:off x="5835033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6083845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Isosceles Triangle 140"/>
            <p:cNvSpPr/>
            <p:nvPr/>
          </p:nvSpPr>
          <p:spPr>
            <a:xfrm>
              <a:off x="6337896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Isosceles Triangle 141"/>
            <p:cNvSpPr/>
            <p:nvPr/>
          </p:nvSpPr>
          <p:spPr>
            <a:xfrm>
              <a:off x="6568376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6817189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7071240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/>
            <p:nvPr/>
          </p:nvCxnSpPr>
          <p:spPr>
            <a:xfrm flipV="1">
              <a:off x="5805520" y="3733761"/>
              <a:ext cx="17128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194395" y="4972049"/>
            <a:ext cx="1581352" cy="1338053"/>
            <a:chOff x="4732875" y="2873480"/>
            <a:chExt cx="1883664" cy="1593853"/>
          </a:xfrm>
        </p:grpSpPr>
        <p:sp>
          <p:nvSpPr>
            <p:cNvPr id="147" name="Rectangle 146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Curved Connector 175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>
            <a:endCxn id="6" idx="6"/>
          </p:cNvCxnSpPr>
          <p:nvPr/>
        </p:nvCxnSpPr>
        <p:spPr>
          <a:xfrm flipV="1">
            <a:off x="2905086" y="1800641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V="1">
            <a:off x="4223391" y="4338484"/>
            <a:ext cx="1475222" cy="1659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69580" y="2519515"/>
            <a:ext cx="843936" cy="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4229259" y="6308047"/>
            <a:ext cx="1511141" cy="10203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646190" y="1116006"/>
            <a:ext cx="333559" cy="13212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7636836" y="2426417"/>
            <a:ext cx="355742" cy="907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Isosceles Triangle 124"/>
          <p:cNvSpPr/>
          <p:nvPr/>
        </p:nvSpPr>
        <p:spPr>
          <a:xfrm>
            <a:off x="7540068" y="2903772"/>
            <a:ext cx="555146" cy="1637943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25" idx="4"/>
          </p:cNvCxnSpPr>
          <p:nvPr/>
        </p:nvCxnSpPr>
        <p:spPr>
          <a:xfrm flipV="1">
            <a:off x="7519823" y="4541715"/>
            <a:ext cx="575391" cy="32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7652607" y="4976123"/>
            <a:ext cx="333559" cy="13212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7643253" y="6286534"/>
            <a:ext cx="355742" cy="907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86924" y="2432541"/>
            <a:ext cx="265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82" name="TextBox 181"/>
          <p:cNvSpPr txBox="1"/>
          <p:nvPr/>
        </p:nvSpPr>
        <p:spPr>
          <a:xfrm>
            <a:off x="4841632" y="4255479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4861170" y="6228867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7612187" y="4446957"/>
            <a:ext cx="42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dp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7618049" y="6260128"/>
            <a:ext cx="40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dx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7635633" y="2360249"/>
            <a:ext cx="386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96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 Animation Spin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23893" y="1746269"/>
            <a:ext cx="1593669" cy="1593669"/>
            <a:chOff x="3013184" y="2099194"/>
            <a:chExt cx="1593669" cy="1593669"/>
          </a:xfrm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5" name="Oval 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073831" y="1791207"/>
            <a:ext cx="1593669" cy="1593669"/>
            <a:chOff x="3013184" y="2099194"/>
            <a:chExt cx="1593669" cy="1593669"/>
          </a:xfrm>
          <a:scene3d>
            <a:camera prst="orthographicFront">
              <a:rot lat="0" lon="1200000" rev="0"/>
            </a:camera>
            <a:lightRig rig="threePt" dir="t"/>
          </a:scene3d>
        </p:grpSpPr>
        <p:sp>
          <p:nvSpPr>
            <p:cNvPr id="17" name="Oval 16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109000" y="3907221"/>
            <a:ext cx="1593669" cy="1593669"/>
            <a:chOff x="3013184" y="2099194"/>
            <a:chExt cx="1593669" cy="1593669"/>
          </a:xfrm>
          <a:scene3d>
            <a:camera prst="orthographicFront">
              <a:rot lat="0" lon="299970" rev="0"/>
            </a:camera>
            <a:lightRig rig="threePt" dir="t"/>
          </a:scene3d>
        </p:grpSpPr>
        <p:sp>
          <p:nvSpPr>
            <p:cNvPr id="53" name="Oval 52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016323" y="2252314"/>
            <a:ext cx="1593669" cy="1593669"/>
            <a:chOff x="3013184" y="2099194"/>
            <a:chExt cx="1593669" cy="1593669"/>
          </a:xfrm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65" name="Oval 6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  <a:sp3d extrusionH="31750">
              <a:bevelT w="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4826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07525" y="2801035"/>
            <a:ext cx="2286000" cy="228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Garden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83677" y="2815599"/>
            <a:ext cx="71045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Frank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22674" y="5178200"/>
            <a:ext cx="87085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George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>
            <a:off x="5993525" y="5362866"/>
            <a:ext cx="796939" cy="10458"/>
          </a:xfrm>
          <a:prstGeom prst="straightConnector1">
            <a:avLst/>
          </a:prstGeom>
          <a:ln w="57150" cmpd="sng">
            <a:solidFill>
              <a:schemeClr val="accent1"/>
            </a:solidFill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0"/>
          </p:cNvCxnSpPr>
          <p:nvPr/>
        </p:nvCxnSpPr>
        <p:spPr>
          <a:xfrm flipV="1">
            <a:off x="3238903" y="2007221"/>
            <a:ext cx="0" cy="808378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7132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468508" y="3143268"/>
            <a:ext cx="1593669" cy="1593669"/>
            <a:chOff x="3013184" y="2099194"/>
            <a:chExt cx="1593669" cy="1593669"/>
          </a:xfrm>
        </p:grpSpPr>
        <p:sp>
          <p:nvSpPr>
            <p:cNvPr id="5" name="Oval 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5052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181 -0.24121 C -0.21997 -0.22547 -0.23004 -0.2132 -0.23524 -0.19422 C -0.23924 -0.18056 -0.2434 -0.1669 -0.24705 -0.15278 C -0.24462 -0.11273 -0.24358 -0.06111 -0.21389 -0.03611 C -0.20903 -0.03218 -0.19948 -0.02963 -0.19358 -0.02755 C -0.1717 -0.03519 -0.16945 -0.0338 -0.16268 -0.06181 C -0.16129 -0.0794 -0.15712 -0.09954 -0.17118 -0.10741 C -0.19375 -0.10463 -0.19618 -0.10764 -0.20747 -0.08588 C -0.21389 -0.02014 -0.2092 0.04652 -0.20122 0.11203 C -0.20052 0.1324 -0.19132 0.19398 -0.21615 0.20046 C -0.22153 0.20162 -0.22691 0.20139 -0.23212 0.20162 C -0.26563 0.19768 -0.24375 0.2037 -0.2684 0.19051 C -0.27274 0.18819 -0.28125 0.18472 -0.28125 0.18472 C -0.28021 0.17754 -0.28056 0.1699 -0.27813 0.16319 C -0.2717 0.1449 -0.22396 0.14907 -0.22257 0.14907 C -0.21163 0.15185 -0.2 0.15231 -0.18941 0.15764 C -0.16771 0.16828 -0.15972 0.20208 -0.15521 0.22893 C -0.15261 0.27592 -0.15556 0.3449 -0.1125 0.35856 C -0.0632 0.35625 -0.02396 0.3449 0.00295 0.28588 C 0.00573 0.26875 0.0092 0.25717 0.00399 0.23889 C 0.00278 0.23449 -0.00764 0.22801 -0.01094 0.22569 C -0.01459 0.2287 -0.01997 0.2294 -0.02188 0.23449 C -0.02483 0.24259 -0.02448 0.25231 -0.02379 0.26157 C -0.02222 0.28981 -0.02292 0.32315 -0.00695 0.3456 C 0.00104 0.35671 0.01736 0.3544 0.02639 0.35532 C 0.11041 0.34352 0.19618 0.32222 0.26458 0.25162 C 0.27482 0.22338 0.27101 0.20393 0.25069 0.19051 C 0.24826 0.19282 0.24323 0.19328 0.24323 0.19745 C 0.24184 0.22777 0.24774 0.25602 0.26458 0.27731 C 0.26962 0.28333 0.27673 0.28472 0.28264 0.28865 C 0.3276 0.28495 0.38281 0.26481 0.40243 0.20602 C 0.4059 0.18194 0.41128 0.14977 0.39496 0.13333 C 0.39236 0.13472 0.38837 0.13426 0.3875 0.13773 C 0.38298 0.15463 0.39201 0.1544 0.3993 0.15764 C 0.4533 0.1493 0.51597 0.11574 0.54878 0.05648 C 0.55087 0.04606 0.55434 0.03588 0.55521 0.02523 C 0.55868 -0.03033 0.52656 -0.08912 0.48802 -0.10579 C 0.46597 -0.10417 0.46753 -0.10556 0.45798 -0.08033 C 0.45868 -0.0713 0.45712 -0.06158 0.46024 -0.05324 C 0.46302 -0.04584 0.48316 -0.05023 0.48472 -0.05023 C 0.5066 -0.06505 0.51423 -0.07223 0.52743 -0.10023 C 0.55226 -0.21945 0.45191 -0.30232 0.37587 -0.30949 C 0.36719 -0.30903 0.35833 -0.31158 0.35017 -0.3081 C 0.32916 -0.29954 0.31944 -0.27246 0.31163 -0.24838 C 0.31024 -0.22709 0.30955 -0.22361 0.32118 -0.20996 C 0.34948 -0.21922 0.35173 -0.21273 0.35868 -0.24699 C 0.35712 -0.2551 0.35694 -0.26389 0.35434 -0.27107 C 0.34444 -0.29723 0.31476 -0.29445 0.29774 -0.29537 C 0.25121 -0.28611 0.21944 -0.28658 0.18663 -0.2426 C 0.18212 -0.22732 0.18663 -0.22963 0.19618 -0.23264 C 0.20017 -0.24098 0.20173 -0.24167 0.1941 -0.25556 C 0.19184 -0.25949 0.18785 -0.26065 0.18455 -0.2625 C 0.16562 -0.27315 0.16337 -0.27176 0.14184 -0.27685 C 0.09288 -0.27616 0.05764 -0.27986 0.01354 -0.26829 C 0.00278 -0.26111 0.00503 -0.26088 0.00399 -0.2426 C -0.00747 -0.27408 -0.0316 -0.28102 -0.0559 -0.28403 C -0.07483 -0.28241 -0.06806 -0.28241 -0.07622 -0.28241 " pathEditMode="relative" ptsTypes="ffffffffffffffffffffffffffffffffffffffffffffffffffffffffA">
                                      <p:cBhvr>
                                        <p:cTn id="6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2074256" y="2317127"/>
            <a:ext cx="18288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954281" y="2549424"/>
            <a:ext cx="4040" cy="1645275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873532" y="2563267"/>
            <a:ext cx="5414" cy="1586982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793221" y="2573937"/>
            <a:ext cx="4324" cy="1547740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718993" y="2603653"/>
            <a:ext cx="1" cy="1498974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40821" y="2626249"/>
            <a:ext cx="0" cy="1447800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564621" y="2667524"/>
            <a:ext cx="9525" cy="1355725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488421" y="2702449"/>
            <a:ext cx="5457" cy="1295400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415388" y="2797699"/>
            <a:ext cx="0" cy="1123950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333448" y="2918550"/>
            <a:ext cx="1588" cy="859536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259821" y="3083449"/>
            <a:ext cx="0" cy="533400"/>
          </a:xfrm>
          <a:prstGeom prst="line">
            <a:avLst/>
          </a:prstGeom>
          <a:ln w="76200"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7210892" y="2562432"/>
            <a:ext cx="1593669" cy="15936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 rot="10800000">
            <a:off x="8043838" y="2538822"/>
            <a:ext cx="698500" cy="1645275"/>
            <a:chOff x="6848520" y="2742575"/>
            <a:chExt cx="698500" cy="1645275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7542980" y="2742575"/>
              <a:ext cx="4040" cy="1645275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7462231" y="2756418"/>
              <a:ext cx="5414" cy="1586982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7381920" y="2767088"/>
              <a:ext cx="4324" cy="1547740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7307692" y="2796804"/>
              <a:ext cx="1" cy="1498974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7229520" y="2819400"/>
              <a:ext cx="0" cy="1447800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7153320" y="2860675"/>
              <a:ext cx="9525" cy="1355725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7077120" y="2895600"/>
              <a:ext cx="5457" cy="1295400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7004087" y="2990850"/>
              <a:ext cx="0" cy="1123950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922147" y="3111701"/>
              <a:ext cx="1588" cy="859536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848520" y="3276600"/>
              <a:ext cx="0" cy="533400"/>
            </a:xfrm>
            <a:prstGeom prst="line">
              <a:avLst/>
            </a:prstGeom>
            <a:ln w="76200">
              <a:solidFill>
                <a:srgbClr val="4F81BD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6" name="Straight Connector 95"/>
          <p:cNvCxnSpPr/>
          <p:nvPr/>
        </p:nvCxnSpPr>
        <p:spPr>
          <a:xfrm>
            <a:off x="2765472" y="2412282"/>
            <a:ext cx="6303" cy="790362"/>
          </a:xfrm>
          <a:prstGeom prst="line">
            <a:avLst/>
          </a:prstGeom>
          <a:ln w="762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679960" y="2421594"/>
            <a:ext cx="0" cy="77470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591883" y="2367365"/>
            <a:ext cx="0" cy="832104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516886" y="2452836"/>
            <a:ext cx="0" cy="749808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431161" y="2553420"/>
            <a:ext cx="4798" cy="649224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348611" y="2681436"/>
            <a:ext cx="0" cy="521208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269228" y="2812246"/>
            <a:ext cx="0" cy="384048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196813" y="2970869"/>
            <a:ext cx="0" cy="22860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116836" y="3135842"/>
            <a:ext cx="0" cy="73152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1189489" y="3195089"/>
            <a:ext cx="3645558" cy="218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2991741" y="1223659"/>
            <a:ext cx="0" cy="38377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385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5876060" y="2590175"/>
            <a:ext cx="4040" cy="1645275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95311" y="2604018"/>
            <a:ext cx="5414" cy="1586982"/>
          </a:xfrm>
          <a:prstGeom prst="line">
            <a:avLst/>
          </a:prstGeom>
          <a:ln w="762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715000" y="2614688"/>
            <a:ext cx="4324" cy="154774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640772" y="2644404"/>
            <a:ext cx="1" cy="1498974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62600" y="2667000"/>
            <a:ext cx="0" cy="144780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486400" y="2708275"/>
            <a:ext cx="9525" cy="1355725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410200" y="2743200"/>
            <a:ext cx="5457" cy="129540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337167" y="2838450"/>
            <a:ext cx="0" cy="1123950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255227" y="2959301"/>
            <a:ext cx="1588" cy="859536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81600" y="3124200"/>
            <a:ext cx="0" cy="533400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127253" y="3389069"/>
            <a:ext cx="3645558" cy="218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929505" y="1417639"/>
            <a:ext cx="0" cy="38377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132671" y="2603183"/>
            <a:ext cx="1593669" cy="15936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119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7195967" y="4285488"/>
            <a:ext cx="744219" cy="777877"/>
            <a:chOff x="5151756" y="2609848"/>
            <a:chExt cx="744219" cy="777877"/>
          </a:xfrm>
        </p:grpSpPr>
        <p:sp>
          <p:nvSpPr>
            <p:cNvPr id="21" name="Rectangle 20"/>
            <p:cNvSpPr/>
            <p:nvPr/>
          </p:nvSpPr>
          <p:spPr>
            <a:xfrm>
              <a:off x="5151756" y="3184525"/>
              <a:ext cx="45719" cy="203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205243" y="3067050"/>
              <a:ext cx="45719" cy="3206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258730" y="2959100"/>
              <a:ext cx="45719" cy="428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312217" y="2879725"/>
              <a:ext cx="45719" cy="508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65704" y="2825749"/>
              <a:ext cx="45719" cy="5619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419191" y="2778124"/>
              <a:ext cx="48894" cy="6096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75853" y="2736848"/>
              <a:ext cx="45719" cy="6508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529340" y="2708275"/>
              <a:ext cx="45719" cy="6794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582827" y="2686050"/>
              <a:ext cx="45719" cy="7016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636314" y="2663825"/>
              <a:ext cx="45719" cy="723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689801" y="2635249"/>
              <a:ext cx="45719" cy="7524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743288" y="2622549"/>
              <a:ext cx="45719" cy="7651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796775" y="2616199"/>
              <a:ext cx="45719" cy="7715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850256" y="2609848"/>
              <a:ext cx="45719" cy="7778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 flipH="1">
            <a:off x="7195967" y="5072888"/>
            <a:ext cx="744219" cy="777877"/>
            <a:chOff x="5151756" y="2609848"/>
            <a:chExt cx="744219" cy="777877"/>
          </a:xfrm>
        </p:grpSpPr>
        <p:sp>
          <p:nvSpPr>
            <p:cNvPr id="59" name="Rectangle 58"/>
            <p:cNvSpPr/>
            <p:nvPr/>
          </p:nvSpPr>
          <p:spPr>
            <a:xfrm>
              <a:off x="5151756" y="3184525"/>
              <a:ext cx="45719" cy="203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205243" y="3067050"/>
              <a:ext cx="45719" cy="3206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258730" y="2959100"/>
              <a:ext cx="45719" cy="42862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12217" y="2879725"/>
              <a:ext cx="45719" cy="508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65704" y="2825749"/>
              <a:ext cx="45719" cy="5619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19191" y="2778124"/>
              <a:ext cx="48894" cy="6096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853" y="2736848"/>
              <a:ext cx="45719" cy="6508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529340" y="2708275"/>
              <a:ext cx="45719" cy="6794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582827" y="2686050"/>
              <a:ext cx="45719" cy="70167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636314" y="2663825"/>
              <a:ext cx="45719" cy="723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689801" y="2635249"/>
              <a:ext cx="45719" cy="7524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43288" y="2622549"/>
              <a:ext cx="45719" cy="7651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96775" y="2616199"/>
              <a:ext cx="45719" cy="7715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850256" y="2609848"/>
              <a:ext cx="45719" cy="7778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 flipH="1">
            <a:off x="8005592" y="4288663"/>
            <a:ext cx="744219" cy="1565277"/>
            <a:chOff x="6224906" y="2717798"/>
            <a:chExt cx="744219" cy="1565277"/>
          </a:xfrm>
        </p:grpSpPr>
        <p:grpSp>
          <p:nvGrpSpPr>
            <p:cNvPr id="73" name="Group 72"/>
            <p:cNvGrpSpPr/>
            <p:nvPr/>
          </p:nvGrpSpPr>
          <p:grpSpPr>
            <a:xfrm>
              <a:off x="6224906" y="2717798"/>
              <a:ext cx="744219" cy="777877"/>
              <a:chOff x="5151756" y="2609848"/>
              <a:chExt cx="744219" cy="777877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5151756" y="3184525"/>
                <a:ext cx="45719" cy="203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5205243" y="3067050"/>
                <a:ext cx="45719" cy="32067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258730" y="2959100"/>
                <a:ext cx="45719" cy="42862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5312217" y="2879725"/>
                <a:ext cx="45719" cy="508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5365704" y="2825749"/>
                <a:ext cx="45719" cy="5619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419191" y="2778124"/>
                <a:ext cx="48894" cy="6096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475853" y="2736848"/>
                <a:ext cx="45719" cy="65087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529340" y="2708275"/>
                <a:ext cx="45719" cy="67945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5582827" y="2686050"/>
                <a:ext cx="45719" cy="70167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636314" y="2663825"/>
                <a:ext cx="45719" cy="723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5689801" y="2635249"/>
                <a:ext cx="45719" cy="7524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43288" y="2622549"/>
                <a:ext cx="45719" cy="7651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5796775" y="2616199"/>
                <a:ext cx="45719" cy="77152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5850256" y="2609848"/>
                <a:ext cx="45719" cy="77787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 rot="10800000" flipH="1">
              <a:off x="6224906" y="3505198"/>
              <a:ext cx="744219" cy="777877"/>
              <a:chOff x="5151756" y="2609848"/>
              <a:chExt cx="744219" cy="777877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5151756" y="3184525"/>
                <a:ext cx="45719" cy="203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205243" y="3067050"/>
                <a:ext cx="45719" cy="32067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5258730" y="2959100"/>
                <a:ext cx="45719" cy="42862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5312217" y="2879725"/>
                <a:ext cx="45719" cy="508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5365704" y="2825749"/>
                <a:ext cx="45719" cy="5619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419191" y="2778124"/>
                <a:ext cx="48894" cy="6096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5475853" y="2736848"/>
                <a:ext cx="45719" cy="65087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5529340" y="2708275"/>
                <a:ext cx="45719" cy="67945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582827" y="2686050"/>
                <a:ext cx="45719" cy="70167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5636314" y="2663825"/>
                <a:ext cx="45719" cy="723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5689801" y="2635249"/>
                <a:ext cx="45719" cy="7524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5743288" y="2622549"/>
                <a:ext cx="45719" cy="7651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5796775" y="2616199"/>
                <a:ext cx="45719" cy="77152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5850256" y="2609848"/>
                <a:ext cx="45719" cy="77787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Rectangle 102"/>
          <p:cNvSpPr/>
          <p:nvPr/>
        </p:nvSpPr>
        <p:spPr>
          <a:xfrm>
            <a:off x="7951617" y="4269613"/>
            <a:ext cx="45719" cy="1587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8" name="Group 167"/>
          <p:cNvGrpSpPr/>
          <p:nvPr/>
        </p:nvGrpSpPr>
        <p:grpSpPr>
          <a:xfrm>
            <a:off x="4918484" y="872613"/>
            <a:ext cx="744219" cy="1568452"/>
            <a:chOff x="3542031" y="2098673"/>
            <a:chExt cx="744219" cy="1568452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05" name="Rectangle 104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919615" y="2197099"/>
              <a:ext cx="45719" cy="1362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973102" y="2174874"/>
              <a:ext cx="45719" cy="1425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026589" y="2152649"/>
              <a:ext cx="45719" cy="14605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080076" y="2124074"/>
              <a:ext cx="45719" cy="15081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4133563" y="2111374"/>
              <a:ext cx="45719" cy="15335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187050" y="2105023"/>
              <a:ext cx="45719" cy="15494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4240531" y="2098673"/>
              <a:ext cx="45719" cy="1568452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5" name="Rectangle 164"/>
          <p:cNvSpPr/>
          <p:nvPr/>
        </p:nvSpPr>
        <p:spPr>
          <a:xfrm>
            <a:off x="5670959" y="863088"/>
            <a:ext cx="45719" cy="158750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9" name="Group 168"/>
          <p:cNvGrpSpPr/>
          <p:nvPr/>
        </p:nvGrpSpPr>
        <p:grpSpPr>
          <a:xfrm rot="10800000">
            <a:off x="5724934" y="872613"/>
            <a:ext cx="744219" cy="1568452"/>
            <a:chOff x="3542031" y="2098673"/>
            <a:chExt cx="744219" cy="1568452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170" name="Rectangle 169"/>
            <p:cNvSpPr/>
            <p:nvPr/>
          </p:nvSpPr>
          <p:spPr>
            <a:xfrm>
              <a:off x="3542031" y="2673349"/>
              <a:ext cx="45719" cy="409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3595518" y="2555874"/>
              <a:ext cx="45719" cy="6508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3649005" y="2447925"/>
              <a:ext cx="45719" cy="854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3702492" y="2368550"/>
              <a:ext cx="45719" cy="1022350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755979" y="2314573"/>
              <a:ext cx="45719" cy="112395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3809466" y="2266949"/>
              <a:ext cx="45719" cy="12287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866128" y="2225673"/>
              <a:ext cx="45719" cy="1304927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3919615" y="2197099"/>
              <a:ext cx="45719" cy="13620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3973102" y="2174874"/>
              <a:ext cx="45719" cy="1425575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026589" y="2152649"/>
              <a:ext cx="45719" cy="14605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4080076" y="2124074"/>
              <a:ext cx="45719" cy="15081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4133563" y="2111374"/>
              <a:ext cx="45719" cy="1533526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4187050" y="2105023"/>
              <a:ext cx="45719" cy="1549401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4240531" y="2098673"/>
              <a:ext cx="45719" cy="1568452"/>
            </a:xfrm>
            <a:prstGeom prst="rect">
              <a:avLst/>
            </a:prstGeom>
            <a:grpFill/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92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27277" y="925652"/>
            <a:ext cx="1593669" cy="1593669"/>
            <a:chOff x="3013184" y="2099194"/>
            <a:chExt cx="1593669" cy="1593669"/>
          </a:xfrm>
        </p:grpSpPr>
        <p:sp>
          <p:nvSpPr>
            <p:cNvPr id="5" name="Oval 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>
            <a:endCxn id="10" idx="6"/>
          </p:cNvCxnSpPr>
          <p:nvPr/>
        </p:nvCxnSpPr>
        <p:spPr>
          <a:xfrm flipV="1">
            <a:off x="1615548" y="1722486"/>
            <a:ext cx="456619" cy="26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255907" y="990129"/>
            <a:ext cx="1593669" cy="159366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321221" y="1055443"/>
            <a:ext cx="1463040" cy="146304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395244" y="1128595"/>
            <a:ext cx="1314995" cy="131673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467525" y="1201747"/>
            <a:ext cx="1170432" cy="117043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526961" y="1261183"/>
            <a:ext cx="1051560" cy="10515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04685" y="1338907"/>
            <a:ext cx="896112" cy="896112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677837" y="1412059"/>
            <a:ext cx="749808" cy="749808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50989" y="1485211"/>
            <a:ext cx="603504" cy="603504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833285" y="1567507"/>
            <a:ext cx="438912" cy="438912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901865" y="1636087"/>
            <a:ext cx="301752" cy="301752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987832" y="1722054"/>
            <a:ext cx="129819" cy="129819"/>
          </a:xfrm>
          <a:prstGeom prst="ellipse">
            <a:avLst/>
          </a:prstGeom>
          <a:solidFill>
            <a:schemeClr val="bg1">
              <a:alpha val="96000"/>
            </a:schemeClr>
          </a:solidFill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23" idx="6"/>
            <a:endCxn id="18" idx="6"/>
          </p:cNvCxnSpPr>
          <p:nvPr/>
        </p:nvCxnSpPr>
        <p:spPr>
          <a:xfrm>
            <a:off x="4500797" y="1786963"/>
            <a:ext cx="348779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5772461" y="956914"/>
            <a:ext cx="1593669" cy="1593669"/>
            <a:chOff x="3013184" y="2099194"/>
            <a:chExt cx="1593669" cy="1593669"/>
          </a:xfrm>
        </p:grpSpPr>
        <p:sp>
          <p:nvSpPr>
            <p:cNvPr id="31" name="Oval 30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2" name="Straight Arrow Connector 41"/>
          <p:cNvCxnSpPr>
            <a:endCxn id="31" idx="6"/>
          </p:cNvCxnSpPr>
          <p:nvPr/>
        </p:nvCxnSpPr>
        <p:spPr>
          <a:xfrm flipV="1">
            <a:off x="6560732" y="1753749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5439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0077" y="3380464"/>
            <a:ext cx="1593669" cy="1593669"/>
            <a:chOff x="3013184" y="2099194"/>
            <a:chExt cx="1593669" cy="1593669"/>
          </a:xfrm>
        </p:grpSpPr>
        <p:sp>
          <p:nvSpPr>
            <p:cNvPr id="5" name="Oval 4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bg1">
                <a:alpha val="96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9845" y="956914"/>
            <a:ext cx="1593669" cy="1593669"/>
            <a:chOff x="3013184" y="2099194"/>
            <a:chExt cx="1593669" cy="1593669"/>
          </a:xfrm>
        </p:grpSpPr>
        <p:sp>
          <p:nvSpPr>
            <p:cNvPr id="31" name="Oval 30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2" name="Straight Arrow Connector 41"/>
          <p:cNvCxnSpPr>
            <a:endCxn id="31" idx="6"/>
          </p:cNvCxnSpPr>
          <p:nvPr/>
        </p:nvCxnSpPr>
        <p:spPr>
          <a:xfrm flipV="1">
            <a:off x="1168116" y="1753749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849670" y="4175128"/>
            <a:ext cx="0" cy="799786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64447" y="4175128"/>
            <a:ext cx="0" cy="799786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675553" y="4178303"/>
            <a:ext cx="0" cy="796612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591343" y="4175125"/>
            <a:ext cx="0" cy="79978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507131" y="4171950"/>
            <a:ext cx="0" cy="802964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22918" y="4171950"/>
            <a:ext cx="0" cy="802964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3338706" y="4171950"/>
            <a:ext cx="1" cy="802965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254496" y="4171950"/>
            <a:ext cx="0" cy="802965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169270" y="4168775"/>
            <a:ext cx="0" cy="80614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084043" y="4168775"/>
            <a:ext cx="0" cy="806139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969068" y="4145280"/>
            <a:ext cx="104648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21360" y="5588000"/>
            <a:ext cx="1858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i * r^2 / r = pi * r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2913866" y="731520"/>
            <a:ext cx="869563" cy="1744035"/>
            <a:chOff x="4765040" y="1351280"/>
            <a:chExt cx="843280" cy="2946941"/>
          </a:xfrm>
        </p:grpSpPr>
        <p:cxnSp>
          <p:nvCxnSpPr>
            <p:cNvPr id="68" name="Straight Connector 67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297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08128" y="2626827"/>
            <a:ext cx="2286000" cy="228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Garden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4280" y="2641391"/>
            <a:ext cx="71045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Frank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23277" y="5003992"/>
            <a:ext cx="87085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George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>
            <a:off x="3594128" y="5188658"/>
            <a:ext cx="796939" cy="10458"/>
          </a:xfrm>
          <a:prstGeom prst="straightConnector1">
            <a:avLst/>
          </a:prstGeom>
          <a:ln w="57150" cmpd="sng">
            <a:solidFill>
              <a:schemeClr val="accent1"/>
            </a:solidFill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0"/>
          </p:cNvCxnSpPr>
          <p:nvPr/>
        </p:nvCxnSpPr>
        <p:spPr>
          <a:xfrm flipV="1">
            <a:off x="839506" y="1833013"/>
            <a:ext cx="0" cy="808378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231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09172" y="2801036"/>
            <a:ext cx="4547194" cy="20072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Garden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85324" y="2815599"/>
            <a:ext cx="71045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Frank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85515" y="4978358"/>
            <a:ext cx="87085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George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>
            <a:off x="6656366" y="5163024"/>
            <a:ext cx="796939" cy="10458"/>
          </a:xfrm>
          <a:prstGeom prst="straightConnector1">
            <a:avLst/>
          </a:prstGeom>
          <a:ln w="57150" cmpd="sng">
            <a:solidFill>
              <a:schemeClr val="accent1"/>
            </a:solidFill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0"/>
          </p:cNvCxnSpPr>
          <p:nvPr/>
        </p:nvCxnSpPr>
        <p:spPr>
          <a:xfrm flipV="1">
            <a:off x="1640550" y="2007221"/>
            <a:ext cx="0" cy="808378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97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64186" y="2971138"/>
            <a:ext cx="4998366" cy="2279383"/>
          </a:xfrm>
          <a:prstGeom prst="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Garden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64186" y="3243303"/>
            <a:ext cx="4547194" cy="20072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Garden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11380" y="2151419"/>
            <a:ext cx="245557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Area change = w + h + 1</a:t>
            </a:r>
            <a:endParaRPr lang="en-US" dirty="0"/>
          </a:p>
        </p:txBody>
      </p:sp>
      <p:cxnSp>
        <p:nvCxnSpPr>
          <p:cNvPr id="12" name="Curved Connector 11"/>
          <p:cNvCxnSpPr>
            <a:stCxn id="11" idx="2"/>
          </p:cNvCxnSpPr>
          <p:nvPr/>
        </p:nvCxnSpPr>
        <p:spPr>
          <a:xfrm rot="5400000">
            <a:off x="5790662" y="1447380"/>
            <a:ext cx="575132" cy="272187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14" name="Curved Connector 13"/>
          <p:cNvCxnSpPr>
            <a:stCxn id="11" idx="2"/>
            <a:endCxn id="8" idx="3"/>
          </p:cNvCxnSpPr>
          <p:nvPr/>
        </p:nvCxnSpPr>
        <p:spPr>
          <a:xfrm rot="5400000">
            <a:off x="6255820" y="2927484"/>
            <a:ext cx="1590079" cy="77661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17" name="Curved Connector 16"/>
          <p:cNvCxnSpPr>
            <a:stCxn id="11" idx="2"/>
          </p:cNvCxnSpPr>
          <p:nvPr/>
        </p:nvCxnSpPr>
        <p:spPr>
          <a:xfrm rot="5400000">
            <a:off x="6669484" y="2326200"/>
            <a:ext cx="575130" cy="96423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211380" y="2971138"/>
            <a:ext cx="1" cy="272165"/>
          </a:xfrm>
          <a:prstGeom prst="line">
            <a:avLst/>
          </a:prstGeom>
          <a:ln w="28575" cmpd="sng">
            <a:solidFill>
              <a:schemeClr val="accent3"/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211382" y="3243303"/>
            <a:ext cx="451170" cy="0"/>
          </a:xfrm>
          <a:prstGeom prst="line">
            <a:avLst/>
          </a:prstGeom>
          <a:ln w="28575" cmpd="sng">
            <a:solidFill>
              <a:schemeClr val="accent3"/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740039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136930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Derivative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 + B +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 * B *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</a:t>
                      </a:r>
                      <a:r>
                        <a:rPr lang="en-US" baseline="0" dirty="0" smtClean="0"/>
                        <a:t> [ ] + [ 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A^(B^C)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A^B /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 ] + [ ] + [ ]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280947"/>
            <a:ext cx="4702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Three inputs, 3 changing perspectives to include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4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3432080" y="3366353"/>
            <a:ext cx="1527193" cy="963487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A’s changes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5401785" y="3366353"/>
            <a:ext cx="1527193" cy="963487"/>
          </a:xfrm>
          <a:prstGeom prst="clou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B’s changes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7411411" y="3366353"/>
            <a:ext cx="1527193" cy="963487"/>
          </a:xfrm>
          <a:prstGeom prst="clou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C’s changes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46963" y="36634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53358" y="36634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630" y="1523333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Scenario With 3 Parts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94939" y="1523333"/>
            <a:ext cx="2182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Simplifies To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2397529" y="2236460"/>
            <a:ext cx="645909" cy="335833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580224" y="2242140"/>
            <a:ext cx="1625858" cy="369332"/>
            <a:chOff x="580224" y="2242140"/>
            <a:chExt cx="1625858" cy="369332"/>
          </a:xfrm>
        </p:grpSpPr>
        <p:sp>
          <p:nvSpPr>
            <p:cNvPr id="23" name="TextBox 22"/>
            <p:cNvSpPr txBox="1"/>
            <p:nvPr/>
          </p:nvSpPr>
          <p:spPr>
            <a:xfrm>
              <a:off x="580224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34039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87853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16205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570020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80224" y="3069276"/>
            <a:ext cx="1625858" cy="369332"/>
            <a:chOff x="580224" y="2242140"/>
            <a:chExt cx="1625858" cy="369332"/>
          </a:xfrm>
        </p:grpSpPr>
        <p:sp>
          <p:nvSpPr>
            <p:cNvPr id="36" name="TextBox 35"/>
            <p:cNvSpPr txBox="1"/>
            <p:nvPr/>
          </p:nvSpPr>
          <p:spPr>
            <a:xfrm>
              <a:off x="580224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234039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887853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16205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*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570020" y="2242140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0224" y="3848097"/>
            <a:ext cx="1625858" cy="369332"/>
            <a:chOff x="580224" y="2242140"/>
            <a:chExt cx="1625858" cy="369332"/>
          </a:xfrm>
        </p:grpSpPr>
        <p:sp>
          <p:nvSpPr>
            <p:cNvPr id="42" name="TextBox 41"/>
            <p:cNvSpPr txBox="1"/>
            <p:nvPr/>
          </p:nvSpPr>
          <p:spPr>
            <a:xfrm>
              <a:off x="580224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34039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87853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916205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^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70020" y="22421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^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80224" y="4646471"/>
            <a:ext cx="1625858" cy="369332"/>
            <a:chOff x="580224" y="2242140"/>
            <a:chExt cx="1625858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580224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234039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87853" y="2242140"/>
              <a:ext cx="318229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16205" y="2242140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*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570020" y="2242140"/>
              <a:ext cx="2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/</a:t>
              </a:r>
              <a:endParaRPr lang="en-US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193395" y="5323998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225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19291</TotalTime>
  <Words>2347</Words>
  <Application>Microsoft Macintosh PowerPoint</Application>
  <PresentationFormat>On-screen Show (4:3)</PresentationFormat>
  <Paragraphs>314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Calculus Course</vt:lpstr>
      <vt:lpstr>Baseline Rendering</vt:lpstr>
      <vt:lpstr>Baseline vs. Progressive Rendering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Course Strategy/Content</vt:lpstr>
      <vt:lpstr>Lesson 3: Building A Garden</vt:lpstr>
      <vt:lpstr>Lesson 4: Splitting a cake</vt:lpstr>
      <vt:lpstr>Lesson 5: Find The Perfect Rate</vt:lpstr>
      <vt:lpstr>Nested Systems</vt:lpstr>
      <vt:lpstr>Open ended question</vt:lpstr>
      <vt:lpstr>Lesson 6: Exchanging Currency</vt:lpstr>
      <vt:lpstr>More Chain Rule Analogies</vt:lpstr>
      <vt:lpstr>Search online for chain rule analogies… have it really click</vt:lpstr>
      <vt:lpstr>Slicing A Cake Among Friends</vt:lpstr>
      <vt:lpstr>PowerPoint Presentation</vt:lpstr>
      <vt:lpstr>PowerPoint Presentation</vt:lpstr>
      <vt:lpstr>Concept Goals</vt:lpstr>
      <vt:lpstr>Gotcha!</vt:lpstr>
      <vt:lpstr>PowerPoint Presentation</vt:lpstr>
      <vt:lpstr>X-Ray</vt:lpstr>
      <vt:lpstr>Ring By Ring Timelapse</vt:lpstr>
      <vt:lpstr>PowerPoint Presentation</vt:lpstr>
      <vt:lpstr>X-Ray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Shape Animation Spin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Course</dc:title>
  <dc:creator>Kalid Azad</dc:creator>
  <cp:lastModifiedBy>Kalid Azad</cp:lastModifiedBy>
  <cp:revision>428</cp:revision>
  <dcterms:created xsi:type="dcterms:W3CDTF">2013-06-14T21:15:58Z</dcterms:created>
  <dcterms:modified xsi:type="dcterms:W3CDTF">2013-10-21T19:46:24Z</dcterms:modified>
</cp:coreProperties>
</file>