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59" r:id="rId5"/>
    <p:sldId id="275" r:id="rId6"/>
    <p:sldId id="260" r:id="rId7"/>
    <p:sldId id="261" r:id="rId8"/>
    <p:sldId id="262" r:id="rId9"/>
    <p:sldId id="264" r:id="rId10"/>
    <p:sldId id="265" r:id="rId11"/>
    <p:sldId id="258" r:id="rId12"/>
    <p:sldId id="267" r:id="rId13"/>
    <p:sldId id="266" r:id="rId14"/>
    <p:sldId id="268" r:id="rId15"/>
    <p:sldId id="269" r:id="rId16"/>
    <p:sldId id="270" r:id="rId17"/>
    <p:sldId id="272" r:id="rId18"/>
    <p:sldId id="273" r:id="rId19"/>
    <p:sldId id="274" r:id="rId20"/>
    <p:sldId id="276" r:id="rId21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6666FF"/>
    <a:srgbClr val="6600FF"/>
    <a:srgbClr val="FF9933"/>
    <a:srgbClr val="FFCC66"/>
    <a:srgbClr val="FFFF99"/>
    <a:srgbClr val="CCFF33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3711743929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3891963184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4071499335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368425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281738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237721389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2451373404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13495722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3967020747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1525376039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2965850231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3927168631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3982055985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  <p:extLst>
      <p:ext uri="{BB962C8B-B14F-4D97-AF65-F5344CB8AC3E}">
        <p14:creationId xmlns:p14="http://schemas.microsoft.com/office/powerpoint/2010/main" val="413701335"/>
      </p:ext>
    </p:extLst>
  </p:cSld>
  <p:clrMapOvr>
    <a:masterClrMapping/>
  </p:clrMapOvr>
  <p:transition xmlns:p14="http://schemas.microsoft.com/office/powerpoint/2010/main" advClick="0" advTm="3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13684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CA"/>
              <a:t>Dec 20. 2008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28173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CA"/>
              <a:t>Kalid</a:t>
            </a:r>
            <a:r>
              <a:rPr lang="ja-JP" altLang="en-CA">
                <a:latin typeface="Arial"/>
              </a:rPr>
              <a:t>’</a:t>
            </a:r>
            <a:r>
              <a:rPr lang="en-CA"/>
              <a:t>s </a:t>
            </a:r>
            <a:r>
              <a:rPr lang="ja-JP" altLang="en-CA">
                <a:latin typeface="Arial"/>
              </a:rPr>
              <a:t>“</a:t>
            </a:r>
            <a:r>
              <a:rPr lang="en-CA"/>
              <a:t>Gentle introduction to calculus</a:t>
            </a:r>
            <a:r>
              <a:rPr lang="ja-JP" altLang="en-CA">
                <a:latin typeface="Arial"/>
              </a:rPr>
              <a:t>”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/>
              <a:t>Using the circle</a:t>
            </a:r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761038" y="796925"/>
            <a:ext cx="2921000" cy="244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If you do this long enough, eventually you will have...</a:t>
            </a:r>
          </a:p>
          <a:p>
            <a:pPr>
              <a:spcBef>
                <a:spcPct val="50000"/>
              </a:spcBef>
            </a:pPr>
            <a:r>
              <a:rPr lang="en-CA" sz="2800"/>
              <a:t>...this triangle...</a:t>
            </a:r>
          </a:p>
        </p:txBody>
      </p:sp>
      <p:sp>
        <p:nvSpPr>
          <p:cNvPr id="12317" name="AutoShape 29"/>
          <p:cNvSpPr>
            <a:spLocks noChangeArrowheads="1"/>
          </p:cNvSpPr>
          <p:nvPr/>
        </p:nvSpPr>
        <p:spPr bwMode="auto">
          <a:xfrm>
            <a:off x="5256213" y="238125"/>
            <a:ext cx="866775" cy="64246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Oval 30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AutoShape 31" descr="roygibv"/>
          <p:cNvSpPr>
            <a:spLocks noChangeArrowheads="1"/>
          </p:cNvSpPr>
          <p:nvPr/>
        </p:nvSpPr>
        <p:spPr bwMode="auto">
          <a:xfrm>
            <a:off x="5245100" y="238125"/>
            <a:ext cx="866775" cy="6424613"/>
          </a:xfrm>
          <a:prstGeom prst="rtTriangl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Oval 32"/>
          <p:cNvSpPr>
            <a:spLocks noChangeArrowheads="1"/>
          </p:cNvSpPr>
          <p:nvPr/>
        </p:nvSpPr>
        <p:spPr bwMode="auto">
          <a:xfrm>
            <a:off x="1000125" y="2647950"/>
            <a:ext cx="2055813" cy="2055813"/>
          </a:xfrm>
          <a:prstGeom prst="ellipse">
            <a:avLst/>
          </a:prstGeom>
          <a:noFill/>
          <a:ln w="1714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Oval 33"/>
          <p:cNvSpPr>
            <a:spLocks noChangeArrowheads="1"/>
          </p:cNvSpPr>
          <p:nvPr/>
        </p:nvSpPr>
        <p:spPr bwMode="auto">
          <a:xfrm>
            <a:off x="1165225" y="2809875"/>
            <a:ext cx="1724025" cy="1724025"/>
          </a:xfrm>
          <a:prstGeom prst="ellipse">
            <a:avLst/>
          </a:prstGeom>
          <a:noFill/>
          <a:ln w="171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Oval 34"/>
          <p:cNvSpPr>
            <a:spLocks noChangeArrowheads="1"/>
          </p:cNvSpPr>
          <p:nvPr/>
        </p:nvSpPr>
        <p:spPr bwMode="auto">
          <a:xfrm>
            <a:off x="1341438" y="2976563"/>
            <a:ext cx="1377950" cy="1377950"/>
          </a:xfrm>
          <a:prstGeom prst="ellipse">
            <a:avLst/>
          </a:prstGeom>
          <a:noFill/>
          <a:ln w="1714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Oval 35"/>
          <p:cNvSpPr>
            <a:spLocks noChangeAspect="1" noChangeArrowheads="1"/>
          </p:cNvSpPr>
          <p:nvPr/>
        </p:nvSpPr>
        <p:spPr bwMode="auto">
          <a:xfrm>
            <a:off x="1517650" y="3140075"/>
            <a:ext cx="1035050" cy="1044575"/>
          </a:xfrm>
          <a:prstGeom prst="ellipse">
            <a:avLst/>
          </a:prstGeom>
          <a:noFill/>
          <a:ln w="1714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Oval 36"/>
          <p:cNvSpPr>
            <a:spLocks noChangeAspect="1" noChangeArrowheads="1"/>
          </p:cNvSpPr>
          <p:nvPr/>
        </p:nvSpPr>
        <p:spPr bwMode="auto">
          <a:xfrm>
            <a:off x="1695450" y="3328988"/>
            <a:ext cx="676275" cy="676275"/>
          </a:xfrm>
          <a:prstGeom prst="ellipse">
            <a:avLst/>
          </a:prstGeom>
          <a:noFill/>
          <a:ln w="1714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Oval 37"/>
          <p:cNvSpPr>
            <a:spLocks noChangeAspect="1" noChangeArrowheads="1"/>
          </p:cNvSpPr>
          <p:nvPr/>
        </p:nvSpPr>
        <p:spPr bwMode="auto">
          <a:xfrm>
            <a:off x="1857375" y="3478213"/>
            <a:ext cx="352425" cy="354012"/>
          </a:xfrm>
          <a:prstGeom prst="ellipse">
            <a:avLst/>
          </a:prstGeom>
          <a:noFill/>
          <a:ln w="1714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Oval 38"/>
          <p:cNvSpPr>
            <a:spLocks noChangeAspect="1" noChangeArrowheads="1"/>
          </p:cNvSpPr>
          <p:nvPr/>
        </p:nvSpPr>
        <p:spPr bwMode="auto">
          <a:xfrm>
            <a:off x="1943100" y="3552825"/>
            <a:ext cx="179388" cy="1936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9" grpId="0" animBg="1"/>
      <p:bldP spid="12320" grpId="0" animBg="1"/>
      <p:bldP spid="12321" grpId="0" animBg="1"/>
      <p:bldP spid="12322" grpId="0" animBg="1"/>
      <p:bldP spid="12323" grpId="0" animBg="1"/>
      <p:bldP spid="12324" grpId="0" animBg="1"/>
      <p:bldP spid="12325" grpId="0" animBg="1"/>
      <p:bldP spid="123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5155" name="Oval 35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692150" y="512763"/>
            <a:ext cx="2921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...whose area must equal the area of the original circle!</a:t>
            </a:r>
          </a:p>
        </p:txBody>
      </p:sp>
      <p:sp>
        <p:nvSpPr>
          <p:cNvPr id="5158" name="AutoShape 38"/>
          <p:cNvSpPr>
            <a:spLocks noChangeArrowheads="1"/>
          </p:cNvSpPr>
          <p:nvPr/>
        </p:nvSpPr>
        <p:spPr bwMode="auto">
          <a:xfrm>
            <a:off x="5256213" y="238125"/>
            <a:ext cx="866775" cy="64246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5256213" y="238125"/>
            <a:ext cx="866775" cy="64246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6791325" y="2136775"/>
            <a:ext cx="1519238" cy="1993900"/>
          </a:xfrm>
          <a:prstGeom prst="wedgeRoundRectCallout">
            <a:avLst>
              <a:gd name="adj1" fmla="val -117190"/>
              <a:gd name="adj2" fmla="val 17507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/>
              <a:t>This side must be the radius of the circle</a:t>
            </a:r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354263" y="3217863"/>
            <a:ext cx="1116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584825" y="6221413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13326" name="AutoShape 14" descr="roygibv"/>
          <p:cNvSpPr>
            <a:spLocks noChangeArrowheads="1"/>
          </p:cNvSpPr>
          <p:nvPr/>
        </p:nvSpPr>
        <p:spPr bwMode="auto">
          <a:xfrm rot="10800000">
            <a:off x="2152650" y="3640138"/>
            <a:ext cx="946150" cy="196850"/>
          </a:xfrm>
          <a:prstGeom prst="leftRightArrow">
            <a:avLst>
              <a:gd name="adj1" fmla="val 50000"/>
              <a:gd name="adj2" fmla="val 96129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AutoShape 15"/>
          <p:cNvSpPr>
            <a:spLocks noChangeArrowheads="1"/>
          </p:cNvSpPr>
          <p:nvPr/>
        </p:nvSpPr>
        <p:spPr bwMode="auto">
          <a:xfrm>
            <a:off x="5256213" y="238125"/>
            <a:ext cx="866775" cy="64246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AutoShape 13" descr="roygibv"/>
          <p:cNvSpPr>
            <a:spLocks noChangeArrowheads="1"/>
          </p:cNvSpPr>
          <p:nvPr/>
        </p:nvSpPr>
        <p:spPr bwMode="auto">
          <a:xfrm rot="10800000">
            <a:off x="5245100" y="6530975"/>
            <a:ext cx="892175" cy="196850"/>
          </a:xfrm>
          <a:prstGeom prst="leftRightArrow">
            <a:avLst>
              <a:gd name="adj1" fmla="val 50000"/>
              <a:gd name="adj2" fmla="val 90645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354263" y="3217863"/>
            <a:ext cx="1116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429250" y="6180138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15374" name="AutoShape 14" descr="roygibv"/>
          <p:cNvSpPr>
            <a:spLocks noChangeArrowheads="1"/>
          </p:cNvSpPr>
          <p:nvPr/>
        </p:nvSpPr>
        <p:spPr bwMode="auto">
          <a:xfrm rot="10800000">
            <a:off x="2152650" y="3640138"/>
            <a:ext cx="946150" cy="196850"/>
          </a:xfrm>
          <a:prstGeom prst="leftRightArrow">
            <a:avLst>
              <a:gd name="adj1" fmla="val 50000"/>
              <a:gd name="adj2" fmla="val 96129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5256213" y="238125"/>
            <a:ext cx="866775" cy="64246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AutoShape 16" descr="roygibv"/>
          <p:cNvSpPr>
            <a:spLocks noChangeArrowheads="1"/>
          </p:cNvSpPr>
          <p:nvPr/>
        </p:nvSpPr>
        <p:spPr bwMode="auto">
          <a:xfrm rot="10800000">
            <a:off x="5245100" y="6530975"/>
            <a:ext cx="892175" cy="196850"/>
          </a:xfrm>
          <a:prstGeom prst="leftRightArrow">
            <a:avLst>
              <a:gd name="adj1" fmla="val 50000"/>
              <a:gd name="adj2" fmla="val 90645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6680200" y="2136775"/>
            <a:ext cx="1863725" cy="1590675"/>
          </a:xfrm>
          <a:prstGeom prst="wedgeRoundRectCallout">
            <a:avLst>
              <a:gd name="adj1" fmla="val -125810"/>
              <a:gd name="adj2" fmla="val 7235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/>
              <a:t>..and this side must be...</a:t>
            </a:r>
          </a:p>
          <a:p>
            <a:pPr algn="ctr"/>
            <a:endParaRPr lang="en-CA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354263" y="3217863"/>
            <a:ext cx="1116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16395" name="AutoShape 11" descr="roygibv"/>
          <p:cNvSpPr>
            <a:spLocks noChangeArrowheads="1"/>
          </p:cNvSpPr>
          <p:nvPr/>
        </p:nvSpPr>
        <p:spPr bwMode="auto">
          <a:xfrm rot="10800000">
            <a:off x="2152650" y="3640138"/>
            <a:ext cx="946150" cy="196850"/>
          </a:xfrm>
          <a:prstGeom prst="leftRightArrow">
            <a:avLst>
              <a:gd name="adj1" fmla="val 50000"/>
              <a:gd name="adj2" fmla="val 96129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429250" y="6180138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5256213" y="238125"/>
            <a:ext cx="866775" cy="64246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AutoShape 14" descr="roygibv"/>
          <p:cNvSpPr>
            <a:spLocks noChangeArrowheads="1"/>
          </p:cNvSpPr>
          <p:nvPr/>
        </p:nvSpPr>
        <p:spPr bwMode="auto">
          <a:xfrm rot="10800000">
            <a:off x="5245100" y="6530975"/>
            <a:ext cx="892175" cy="196850"/>
          </a:xfrm>
          <a:prstGeom prst="leftRightArrow">
            <a:avLst>
              <a:gd name="adj1" fmla="val 50000"/>
              <a:gd name="adj2" fmla="val 90645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6686550" y="2136775"/>
            <a:ext cx="1863725" cy="1590675"/>
          </a:xfrm>
          <a:prstGeom prst="wedgeRoundRectCallout">
            <a:avLst>
              <a:gd name="adj1" fmla="val -125810"/>
              <a:gd name="adj2" fmla="val 7235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/>
              <a:t>..and this side must be...</a:t>
            </a:r>
          </a:p>
          <a:p>
            <a:pPr algn="ctr"/>
            <a:r>
              <a:rPr lang="en-CA"/>
              <a:t>..its circumference!</a:t>
            </a:r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5429250" y="6180138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>
            <a:off x="5256213" y="238125"/>
            <a:ext cx="866775" cy="64246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AutoShape 17" descr="roygibv"/>
          <p:cNvSpPr>
            <a:spLocks noChangeArrowheads="1"/>
          </p:cNvSpPr>
          <p:nvPr/>
        </p:nvSpPr>
        <p:spPr bwMode="auto">
          <a:xfrm rot="10800000">
            <a:off x="5245100" y="6530975"/>
            <a:ext cx="892175" cy="196850"/>
          </a:xfrm>
          <a:prstGeom prst="leftRightArrow">
            <a:avLst>
              <a:gd name="adj1" fmla="val 50000"/>
              <a:gd name="adj2" fmla="val 90645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354263" y="3217863"/>
            <a:ext cx="1116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5253038" y="238125"/>
            <a:ext cx="0" cy="6400800"/>
          </a:xfrm>
          <a:prstGeom prst="line">
            <a:avLst/>
          </a:prstGeom>
          <a:noFill/>
          <a:ln w="57150">
            <a:solidFill>
              <a:srgbClr val="66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922338" y="2570163"/>
            <a:ext cx="2224087" cy="2224087"/>
          </a:xfrm>
          <a:prstGeom prst="ellipse">
            <a:avLst/>
          </a:prstGeom>
          <a:noFill/>
          <a:ln w="698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533900" y="3336925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2</a:t>
            </a:r>
            <a:r>
              <a:rPr lang="en-CA" sz="2400">
                <a:sym typeface="Symbol" charset="0"/>
              </a:rPr>
              <a:t></a:t>
            </a:r>
            <a:r>
              <a:rPr lang="en-CA" sz="2400"/>
              <a:t>r</a:t>
            </a:r>
          </a:p>
        </p:txBody>
      </p:sp>
      <p:sp>
        <p:nvSpPr>
          <p:cNvPr id="17422" name="AutoShape 14" descr="roygibv"/>
          <p:cNvSpPr>
            <a:spLocks noChangeArrowheads="1"/>
          </p:cNvSpPr>
          <p:nvPr/>
        </p:nvSpPr>
        <p:spPr bwMode="auto">
          <a:xfrm rot="10800000">
            <a:off x="2152650" y="3640138"/>
            <a:ext cx="946150" cy="196850"/>
          </a:xfrm>
          <a:prstGeom prst="leftRightArrow">
            <a:avLst>
              <a:gd name="adj1" fmla="val 50000"/>
              <a:gd name="adj2" fmla="val 96129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78450" y="238125"/>
            <a:ext cx="866775" cy="64246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354263" y="3217863"/>
            <a:ext cx="1116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584825" y="6221413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795963" y="939800"/>
            <a:ext cx="2921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Use that good old formula for area of a triangle....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4533900" y="3336925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2</a:t>
            </a:r>
            <a:r>
              <a:rPr lang="en-CA" sz="2400">
                <a:sym typeface="Symbol" charset="0"/>
              </a:rPr>
              <a:t></a:t>
            </a:r>
            <a:r>
              <a:rPr lang="en-CA" sz="2400"/>
              <a:t>r</a:t>
            </a: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5356225" y="249238"/>
            <a:ext cx="0" cy="6400800"/>
          </a:xfrm>
          <a:prstGeom prst="line">
            <a:avLst/>
          </a:prstGeom>
          <a:noFill/>
          <a:ln w="57150">
            <a:solidFill>
              <a:srgbClr val="66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922338" y="2570163"/>
            <a:ext cx="2224087" cy="2224087"/>
          </a:xfrm>
          <a:prstGeom prst="ellipse">
            <a:avLst/>
          </a:prstGeom>
          <a:noFill/>
          <a:ln w="698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2128838" y="3694113"/>
            <a:ext cx="973137" cy="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5341938" y="6678613"/>
            <a:ext cx="931862" cy="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2128838" y="3694113"/>
            <a:ext cx="973137" cy="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354263" y="3217863"/>
            <a:ext cx="1116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5795963" y="939800"/>
            <a:ext cx="2921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Use that good old formula for area of a triangle...</a:t>
            </a:r>
          </a:p>
        </p:txBody>
      </p:sp>
      <p:graphicFrame>
        <p:nvGraphicFramePr>
          <p:cNvPr id="22540" name="Object 12"/>
          <p:cNvGraphicFramePr>
            <a:graphicFrameLocks noChangeAspect="1"/>
          </p:cNvGraphicFramePr>
          <p:nvPr>
            <p:ph/>
          </p:nvPr>
        </p:nvGraphicFramePr>
        <p:xfrm>
          <a:off x="6403975" y="2919413"/>
          <a:ext cx="1906588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Equation" r:id="rId3" imgW="799920" imgH="393480" progId="Equation.DSMT4">
                  <p:embed/>
                </p:oleObj>
              </mc:Choice>
              <mc:Fallback>
                <p:oleObj name="Equation" r:id="rId3" imgW="79992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3975" y="2919413"/>
                        <a:ext cx="1906588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7524750" y="2849563"/>
            <a:ext cx="1176338" cy="519112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 </a:t>
            </a:r>
            <a:r>
              <a:rPr lang="en-CA" sz="2800">
                <a:solidFill>
                  <a:srgbClr val="66FF33"/>
                </a:solidFill>
              </a:rPr>
              <a:t>r</a:t>
            </a:r>
            <a:r>
              <a:rPr lang="en-US" sz="2800">
                <a:solidFill>
                  <a:srgbClr val="6600FF"/>
                </a:solidFill>
                <a:cs typeface="Arial" charset="0"/>
              </a:rPr>
              <a:t>·2</a:t>
            </a:r>
            <a:r>
              <a:rPr lang="en-US" sz="2800">
                <a:solidFill>
                  <a:srgbClr val="6600FF"/>
                </a:solidFill>
                <a:cs typeface="Arial" charset="0"/>
                <a:sym typeface="Symbol" charset="0"/>
              </a:rPr>
              <a:t>r</a:t>
            </a: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4533900" y="3336925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2</a:t>
            </a:r>
            <a:r>
              <a:rPr lang="en-CA" sz="2400">
                <a:sym typeface="Symbol" charset="0"/>
              </a:rPr>
              <a:t></a:t>
            </a:r>
            <a:r>
              <a:rPr lang="en-CA" sz="2400"/>
              <a:t>r</a:t>
            </a:r>
          </a:p>
        </p:txBody>
      </p:sp>
      <p:sp>
        <p:nvSpPr>
          <p:cNvPr id="22555" name="Oval 27"/>
          <p:cNvSpPr>
            <a:spLocks noChangeArrowheads="1"/>
          </p:cNvSpPr>
          <p:nvPr/>
        </p:nvSpPr>
        <p:spPr bwMode="auto">
          <a:xfrm>
            <a:off x="922338" y="2570163"/>
            <a:ext cx="2224087" cy="2224087"/>
          </a:xfrm>
          <a:prstGeom prst="ellipse">
            <a:avLst/>
          </a:prstGeom>
          <a:noFill/>
          <a:ln w="698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6" name="AutoShape 28"/>
          <p:cNvSpPr>
            <a:spLocks noChangeArrowheads="1"/>
          </p:cNvSpPr>
          <p:nvPr/>
        </p:nvSpPr>
        <p:spPr bwMode="auto">
          <a:xfrm>
            <a:off x="5378450" y="238125"/>
            <a:ext cx="866775" cy="64246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4533900" y="3336925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2</a:t>
            </a:r>
            <a:r>
              <a:rPr lang="en-CA" sz="2400">
                <a:sym typeface="Symbol" charset="0"/>
              </a:rPr>
              <a:t></a:t>
            </a:r>
            <a:r>
              <a:rPr lang="en-CA" sz="2400"/>
              <a:t>r</a:t>
            </a:r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>
            <a:off x="5356225" y="249238"/>
            <a:ext cx="0" cy="6400800"/>
          </a:xfrm>
          <a:prstGeom prst="line">
            <a:avLst/>
          </a:prstGeom>
          <a:noFill/>
          <a:ln w="57150">
            <a:solidFill>
              <a:srgbClr val="66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5584825" y="6221413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>
            <a:off x="5341938" y="6678613"/>
            <a:ext cx="931862" cy="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78450" y="238125"/>
            <a:ext cx="866775" cy="642461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5345113" y="6650038"/>
            <a:ext cx="960437" cy="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2128838" y="3694113"/>
            <a:ext cx="973137" cy="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354263" y="3217863"/>
            <a:ext cx="1116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5584825" y="6221413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r</a:t>
            </a:r>
          </a:p>
        </p:txBody>
      </p:sp>
      <p:graphicFrame>
        <p:nvGraphicFramePr>
          <p:cNvPr id="28684" name="Object 12"/>
          <p:cNvGraphicFramePr>
            <a:graphicFrameLocks noChangeAspect="1"/>
          </p:cNvGraphicFramePr>
          <p:nvPr>
            <p:ph/>
          </p:nvPr>
        </p:nvGraphicFramePr>
        <p:xfrm>
          <a:off x="6403975" y="2919413"/>
          <a:ext cx="1906588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Equation" r:id="rId3" imgW="799920" imgH="393480" progId="Equation.DSMT4">
                  <p:embed/>
                </p:oleObj>
              </mc:Choice>
              <mc:Fallback>
                <p:oleObj name="Equation" r:id="rId3" imgW="79992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3975" y="2919413"/>
                        <a:ext cx="1906588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7524750" y="2849563"/>
            <a:ext cx="1176338" cy="519112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 r</a:t>
            </a:r>
            <a:r>
              <a:rPr lang="en-US" sz="2800">
                <a:cs typeface="Arial" charset="0"/>
              </a:rPr>
              <a:t>·2</a:t>
            </a:r>
            <a:r>
              <a:rPr lang="en-US" sz="2800">
                <a:cs typeface="Arial" charset="0"/>
                <a:sym typeface="Symbol" charset="0"/>
              </a:rPr>
              <a:t>r</a:t>
            </a:r>
          </a:p>
        </p:txBody>
      </p:sp>
      <p:sp useBgFill="1"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7600950" y="2405063"/>
            <a:ext cx="1176338" cy="1801812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 </a:t>
            </a:r>
          </a:p>
          <a:p>
            <a:pPr>
              <a:spcBef>
                <a:spcPct val="50000"/>
              </a:spcBef>
            </a:pPr>
            <a:r>
              <a:rPr lang="en-US" sz="2800">
                <a:cs typeface="Arial" charset="0"/>
                <a:sym typeface="Symbol" charset="0"/>
              </a:rPr>
              <a:t>r</a:t>
            </a:r>
            <a:r>
              <a:rPr lang="en-US" sz="2800" baseline="30000">
                <a:cs typeface="Arial" charset="0"/>
                <a:sym typeface="Symbol" charset="0"/>
              </a:rPr>
              <a:t>2</a:t>
            </a:r>
          </a:p>
          <a:p>
            <a:pPr>
              <a:spcBef>
                <a:spcPct val="50000"/>
              </a:spcBef>
            </a:pPr>
            <a:endParaRPr lang="en-US" sz="2800">
              <a:cs typeface="Arial" charset="0"/>
              <a:sym typeface="Symbol" charset="0"/>
            </a:endParaRP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4533900" y="3336925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 2</a:t>
            </a:r>
            <a:r>
              <a:rPr lang="en-CA" sz="2400">
                <a:sym typeface="Symbol" charset="0"/>
              </a:rPr>
              <a:t></a:t>
            </a:r>
            <a:r>
              <a:rPr lang="en-CA" sz="2400"/>
              <a:t>r</a:t>
            </a:r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356225" y="249238"/>
            <a:ext cx="0" cy="6400800"/>
          </a:xfrm>
          <a:prstGeom prst="line">
            <a:avLst/>
          </a:prstGeom>
          <a:noFill/>
          <a:ln w="57150">
            <a:solidFill>
              <a:srgbClr val="6600FF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Oval 17"/>
          <p:cNvSpPr>
            <a:spLocks noChangeArrowheads="1"/>
          </p:cNvSpPr>
          <p:nvPr/>
        </p:nvSpPr>
        <p:spPr bwMode="auto">
          <a:xfrm>
            <a:off x="922338" y="2570163"/>
            <a:ext cx="2224087" cy="2224087"/>
          </a:xfrm>
          <a:prstGeom prst="ellipse">
            <a:avLst/>
          </a:prstGeom>
          <a:noFill/>
          <a:ln w="698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5795963" y="939800"/>
            <a:ext cx="2921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/>
              <a:t>Use that good old formula for area of a triangle...and with a bit of algebra:</a:t>
            </a:r>
          </a:p>
        </p:txBody>
      </p:sp>
    </p:spTree>
  </p:cSld>
  <p:clrMapOvr>
    <a:masterClrMapping/>
  </p:clrMapOvr>
  <p:transition xmlns:p14="http://schemas.microsoft.com/office/powerpoint/2010/main" advClick="0" advTm="10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3094" name="Oval 22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Take any circle:</a:t>
            </a:r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36872" name="WordArt 8"/>
          <p:cNvSpPr>
            <a:spLocks noChangeArrowheads="1" noChangeShapeType="1" noTextEdit="1"/>
          </p:cNvSpPr>
          <p:nvPr/>
        </p:nvSpPr>
        <p:spPr bwMode="auto">
          <a:xfrm>
            <a:off x="2862263" y="2511425"/>
            <a:ext cx="3467100" cy="1649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And voila!</a:t>
            </a:r>
          </a:p>
        </p:txBody>
      </p:sp>
    </p:spTree>
  </p:cSld>
  <p:clrMapOvr>
    <a:masterClrMapping/>
  </p:clrMapOvr>
  <p:transition xmlns:p14="http://schemas.microsoft.com/office/powerpoint/2010/main" advClick="0" advTm="10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10242" name="Oval 2"/>
          <p:cNvSpPr>
            <a:spLocks noChangeArrowheads="1"/>
          </p:cNvSpPr>
          <p:nvPr/>
        </p:nvSpPr>
        <p:spPr bwMode="auto">
          <a:xfrm>
            <a:off x="947738" y="2547938"/>
            <a:ext cx="2174875" cy="22463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1000125" y="2647950"/>
            <a:ext cx="2055813" cy="2055813"/>
          </a:xfrm>
          <a:prstGeom prst="ellipse">
            <a:avLst/>
          </a:prstGeom>
          <a:noFill/>
          <a:ln w="1714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1165225" y="2809875"/>
            <a:ext cx="1724025" cy="1724025"/>
          </a:xfrm>
          <a:prstGeom prst="ellipse">
            <a:avLst/>
          </a:prstGeom>
          <a:noFill/>
          <a:ln w="171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1341438" y="2976563"/>
            <a:ext cx="1377950" cy="1377950"/>
          </a:xfrm>
          <a:prstGeom prst="ellipse">
            <a:avLst/>
          </a:prstGeom>
          <a:noFill/>
          <a:ln w="1714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Oval 6"/>
          <p:cNvSpPr>
            <a:spLocks noChangeAspect="1" noChangeArrowheads="1"/>
          </p:cNvSpPr>
          <p:nvPr/>
        </p:nvSpPr>
        <p:spPr bwMode="auto">
          <a:xfrm>
            <a:off x="1517650" y="3140075"/>
            <a:ext cx="1035050" cy="1044575"/>
          </a:xfrm>
          <a:prstGeom prst="ellipse">
            <a:avLst/>
          </a:prstGeom>
          <a:noFill/>
          <a:ln w="1714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Oval 7"/>
          <p:cNvSpPr>
            <a:spLocks noChangeAspect="1" noChangeArrowheads="1"/>
          </p:cNvSpPr>
          <p:nvPr/>
        </p:nvSpPr>
        <p:spPr bwMode="auto">
          <a:xfrm>
            <a:off x="1695450" y="3328988"/>
            <a:ext cx="676275" cy="676275"/>
          </a:xfrm>
          <a:prstGeom prst="ellipse">
            <a:avLst/>
          </a:prstGeom>
          <a:noFill/>
          <a:ln w="1714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Oval 8"/>
          <p:cNvSpPr>
            <a:spLocks noChangeAspect="1" noChangeArrowheads="1"/>
          </p:cNvSpPr>
          <p:nvPr/>
        </p:nvSpPr>
        <p:spPr bwMode="auto">
          <a:xfrm>
            <a:off x="1857375" y="3489325"/>
            <a:ext cx="341313" cy="342900"/>
          </a:xfrm>
          <a:prstGeom prst="ellipse">
            <a:avLst/>
          </a:prstGeom>
          <a:noFill/>
          <a:ln w="1714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5330825" y="225425"/>
            <a:ext cx="0" cy="6411913"/>
          </a:xfrm>
          <a:prstGeom prst="line">
            <a:avLst/>
          </a:prstGeom>
          <a:noFill/>
          <a:ln w="12700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5454650" y="1314450"/>
            <a:ext cx="0" cy="5322888"/>
          </a:xfrm>
          <a:prstGeom prst="line">
            <a:avLst/>
          </a:prstGeom>
          <a:noFill/>
          <a:ln w="1270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5583238" y="2217738"/>
            <a:ext cx="0" cy="4419600"/>
          </a:xfrm>
          <a:prstGeom prst="line">
            <a:avLst/>
          </a:prstGeom>
          <a:noFill/>
          <a:ln w="1270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3413" y="3189288"/>
            <a:ext cx="0" cy="3449637"/>
          </a:xfrm>
          <a:prstGeom prst="line">
            <a:avLst/>
          </a:prstGeom>
          <a:noFill/>
          <a:ln w="1270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5842000" y="4090988"/>
            <a:ext cx="0" cy="2546350"/>
          </a:xfrm>
          <a:prstGeom prst="line">
            <a:avLst/>
          </a:prstGeom>
          <a:noFill/>
          <a:ln w="1270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969000" y="5046663"/>
            <a:ext cx="0" cy="1590675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6100763" y="6065838"/>
            <a:ext cx="0" cy="571500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689600" y="536575"/>
            <a:ext cx="314642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CA" sz="2800">
                <a:latin typeface="Arial"/>
              </a:rPr>
              <a:t>“</a:t>
            </a:r>
            <a:r>
              <a:rPr lang="en-CA" sz="2800"/>
              <a:t>Unroll</a:t>
            </a:r>
            <a:r>
              <a:rPr lang="ja-JP" altLang="en-CA" sz="2800">
                <a:latin typeface="Arial"/>
              </a:rPr>
              <a:t>”</a:t>
            </a:r>
            <a:r>
              <a:rPr lang="en-CA" sz="2800"/>
              <a:t> the rings and line them up like this:</a:t>
            </a:r>
          </a:p>
        </p:txBody>
      </p:sp>
      <p:sp>
        <p:nvSpPr>
          <p:cNvPr id="10259" name="Rectangle 1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364038" cy="1143000"/>
          </a:xfrm>
          <a:noFill/>
          <a:ln/>
        </p:spPr>
        <p:txBody>
          <a:bodyPr/>
          <a:lstStyle/>
          <a:p>
            <a:r>
              <a:rPr lang="en-CA" sz="2800">
                <a:solidFill>
                  <a:schemeClr val="tx1"/>
                </a:solidFill>
              </a:rPr>
              <a:t>Draw as many rings inside the circle as you can:</a:t>
            </a:r>
          </a:p>
        </p:txBody>
      </p:sp>
      <p:sp>
        <p:nvSpPr>
          <p:cNvPr id="10260" name="Oval 20"/>
          <p:cNvSpPr>
            <a:spLocks noChangeAspect="1" noChangeArrowheads="1"/>
          </p:cNvSpPr>
          <p:nvPr/>
        </p:nvSpPr>
        <p:spPr bwMode="auto">
          <a:xfrm>
            <a:off x="1943100" y="3552825"/>
            <a:ext cx="179388" cy="1936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3" grpId="1" animBg="1"/>
      <p:bldP spid="10244" grpId="0" animBg="1"/>
      <p:bldP spid="10244" grpId="1" animBg="1"/>
      <p:bldP spid="10245" grpId="0" animBg="1"/>
      <p:bldP spid="10245" grpId="1" animBg="1"/>
      <p:bldP spid="10246" grpId="0" animBg="1"/>
      <p:bldP spid="10246" grpId="1" animBg="1"/>
      <p:bldP spid="10247" grpId="0" animBg="1"/>
      <p:bldP spid="10247" grpId="1" animBg="1"/>
      <p:bldP spid="10248" grpId="0" animBg="1"/>
      <p:bldP spid="10248" grpId="1" animBg="1"/>
      <p:bldP spid="10250" grpId="0" animBg="1"/>
      <p:bldP spid="10251" grpId="0" animBg="1"/>
      <p:bldP spid="10252" grpId="0" animBg="1"/>
      <p:bldP spid="10253" grpId="0" animBg="1"/>
      <p:bldP spid="10254" grpId="0" animBg="1"/>
      <p:bldP spid="10255" grpId="0" animBg="1"/>
      <p:bldP spid="10256" grpId="0" animBg="1"/>
      <p:bldP spid="10258" grpId="0"/>
      <p:bldP spid="10260" grpId="0" animBg="1"/>
      <p:bldP spid="1026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842963" y="654050"/>
            <a:ext cx="383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If you split the circle into more rings...</a:t>
            </a:r>
          </a:p>
        </p:txBody>
      </p:sp>
      <p:sp>
        <p:nvSpPr>
          <p:cNvPr id="6193" name="Oval 49"/>
          <p:cNvSpPr>
            <a:spLocks noChangeArrowheads="1"/>
          </p:cNvSpPr>
          <p:nvPr/>
        </p:nvSpPr>
        <p:spPr bwMode="auto">
          <a:xfrm>
            <a:off x="1000125" y="2647950"/>
            <a:ext cx="2055813" cy="2055813"/>
          </a:xfrm>
          <a:prstGeom prst="ellipse">
            <a:avLst/>
          </a:prstGeom>
          <a:noFill/>
          <a:ln w="1714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4" name="Oval 50"/>
          <p:cNvSpPr>
            <a:spLocks noChangeArrowheads="1"/>
          </p:cNvSpPr>
          <p:nvPr/>
        </p:nvSpPr>
        <p:spPr bwMode="auto">
          <a:xfrm>
            <a:off x="1165225" y="2809875"/>
            <a:ext cx="1724025" cy="1724025"/>
          </a:xfrm>
          <a:prstGeom prst="ellipse">
            <a:avLst/>
          </a:prstGeom>
          <a:noFill/>
          <a:ln w="171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5" name="Oval 51"/>
          <p:cNvSpPr>
            <a:spLocks noChangeArrowheads="1"/>
          </p:cNvSpPr>
          <p:nvPr/>
        </p:nvSpPr>
        <p:spPr bwMode="auto">
          <a:xfrm>
            <a:off x="1341438" y="2976563"/>
            <a:ext cx="1377950" cy="1377950"/>
          </a:xfrm>
          <a:prstGeom prst="ellipse">
            <a:avLst/>
          </a:prstGeom>
          <a:noFill/>
          <a:ln w="1714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6" name="Oval 52"/>
          <p:cNvSpPr>
            <a:spLocks noChangeAspect="1" noChangeArrowheads="1"/>
          </p:cNvSpPr>
          <p:nvPr/>
        </p:nvSpPr>
        <p:spPr bwMode="auto">
          <a:xfrm>
            <a:off x="1517650" y="3140075"/>
            <a:ext cx="1035050" cy="1044575"/>
          </a:xfrm>
          <a:prstGeom prst="ellipse">
            <a:avLst/>
          </a:prstGeom>
          <a:noFill/>
          <a:ln w="1714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7" name="Oval 53"/>
          <p:cNvSpPr>
            <a:spLocks noChangeAspect="1" noChangeArrowheads="1"/>
          </p:cNvSpPr>
          <p:nvPr/>
        </p:nvSpPr>
        <p:spPr bwMode="auto">
          <a:xfrm>
            <a:off x="1695450" y="3328988"/>
            <a:ext cx="676275" cy="676275"/>
          </a:xfrm>
          <a:prstGeom prst="ellipse">
            <a:avLst/>
          </a:prstGeom>
          <a:noFill/>
          <a:ln w="1714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9" name="Oval 55"/>
          <p:cNvSpPr>
            <a:spLocks noChangeAspect="1" noChangeArrowheads="1"/>
          </p:cNvSpPr>
          <p:nvPr/>
        </p:nvSpPr>
        <p:spPr bwMode="auto">
          <a:xfrm>
            <a:off x="1943100" y="3552825"/>
            <a:ext cx="179388" cy="1936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2" name="Oval 58"/>
          <p:cNvSpPr>
            <a:spLocks noChangeAspect="1" noChangeArrowheads="1"/>
          </p:cNvSpPr>
          <p:nvPr/>
        </p:nvSpPr>
        <p:spPr bwMode="auto">
          <a:xfrm>
            <a:off x="1857375" y="3489325"/>
            <a:ext cx="341313" cy="342900"/>
          </a:xfrm>
          <a:prstGeom prst="ellipse">
            <a:avLst/>
          </a:prstGeom>
          <a:noFill/>
          <a:ln w="1714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3" name="Line 59"/>
          <p:cNvSpPr>
            <a:spLocks noChangeShapeType="1"/>
          </p:cNvSpPr>
          <p:nvPr/>
        </p:nvSpPr>
        <p:spPr bwMode="auto">
          <a:xfrm>
            <a:off x="5330825" y="225425"/>
            <a:ext cx="0" cy="6411913"/>
          </a:xfrm>
          <a:prstGeom prst="line">
            <a:avLst/>
          </a:prstGeom>
          <a:noFill/>
          <a:ln w="12700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4" name="Line 60"/>
          <p:cNvSpPr>
            <a:spLocks noChangeShapeType="1"/>
          </p:cNvSpPr>
          <p:nvPr/>
        </p:nvSpPr>
        <p:spPr bwMode="auto">
          <a:xfrm>
            <a:off x="5454650" y="1314450"/>
            <a:ext cx="0" cy="5322888"/>
          </a:xfrm>
          <a:prstGeom prst="line">
            <a:avLst/>
          </a:prstGeom>
          <a:noFill/>
          <a:ln w="1270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5" name="Line 61"/>
          <p:cNvSpPr>
            <a:spLocks noChangeShapeType="1"/>
          </p:cNvSpPr>
          <p:nvPr/>
        </p:nvSpPr>
        <p:spPr bwMode="auto">
          <a:xfrm>
            <a:off x="5583238" y="2217738"/>
            <a:ext cx="0" cy="4419600"/>
          </a:xfrm>
          <a:prstGeom prst="line">
            <a:avLst/>
          </a:prstGeom>
          <a:noFill/>
          <a:ln w="1270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6" name="Line 62"/>
          <p:cNvSpPr>
            <a:spLocks noChangeShapeType="1"/>
          </p:cNvSpPr>
          <p:nvPr/>
        </p:nvSpPr>
        <p:spPr bwMode="auto">
          <a:xfrm>
            <a:off x="5713413" y="3189288"/>
            <a:ext cx="0" cy="3449637"/>
          </a:xfrm>
          <a:prstGeom prst="line">
            <a:avLst/>
          </a:prstGeom>
          <a:noFill/>
          <a:ln w="1270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7" name="Line 63"/>
          <p:cNvSpPr>
            <a:spLocks noChangeShapeType="1"/>
          </p:cNvSpPr>
          <p:nvPr/>
        </p:nvSpPr>
        <p:spPr bwMode="auto">
          <a:xfrm>
            <a:off x="5842000" y="4090988"/>
            <a:ext cx="0" cy="2546350"/>
          </a:xfrm>
          <a:prstGeom prst="line">
            <a:avLst/>
          </a:prstGeom>
          <a:noFill/>
          <a:ln w="1270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8" name="Line 64"/>
          <p:cNvSpPr>
            <a:spLocks noChangeShapeType="1"/>
          </p:cNvSpPr>
          <p:nvPr/>
        </p:nvSpPr>
        <p:spPr bwMode="auto">
          <a:xfrm>
            <a:off x="5969000" y="5046663"/>
            <a:ext cx="0" cy="1590675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9" name="Line 65"/>
          <p:cNvSpPr>
            <a:spLocks noChangeShapeType="1"/>
          </p:cNvSpPr>
          <p:nvPr/>
        </p:nvSpPr>
        <p:spPr bwMode="auto">
          <a:xfrm>
            <a:off x="6100763" y="6065838"/>
            <a:ext cx="0" cy="571500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842963" y="654050"/>
            <a:ext cx="3835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If you split the circle into more rings...they</a:t>
            </a:r>
            <a:r>
              <a:rPr lang="ja-JP" altLang="en-CA" sz="2800">
                <a:latin typeface="Arial"/>
              </a:rPr>
              <a:t>’</a:t>
            </a:r>
            <a:r>
              <a:rPr lang="en-CA" sz="2800"/>
              <a:t>d be skinnier than these...</a:t>
            </a:r>
          </a:p>
        </p:txBody>
      </p:sp>
      <p:sp>
        <p:nvSpPr>
          <p:cNvPr id="34834" name="Oval 18"/>
          <p:cNvSpPr>
            <a:spLocks noChangeArrowheads="1"/>
          </p:cNvSpPr>
          <p:nvPr/>
        </p:nvSpPr>
        <p:spPr bwMode="auto">
          <a:xfrm>
            <a:off x="1000125" y="2647950"/>
            <a:ext cx="2055813" cy="2055813"/>
          </a:xfrm>
          <a:prstGeom prst="ellipse">
            <a:avLst/>
          </a:prstGeom>
          <a:noFill/>
          <a:ln w="1714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5" name="Oval 19"/>
          <p:cNvSpPr>
            <a:spLocks noChangeArrowheads="1"/>
          </p:cNvSpPr>
          <p:nvPr/>
        </p:nvSpPr>
        <p:spPr bwMode="auto">
          <a:xfrm>
            <a:off x="1165225" y="2809875"/>
            <a:ext cx="1724025" cy="1724025"/>
          </a:xfrm>
          <a:prstGeom prst="ellipse">
            <a:avLst/>
          </a:prstGeom>
          <a:noFill/>
          <a:ln w="171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Oval 20"/>
          <p:cNvSpPr>
            <a:spLocks noChangeArrowheads="1"/>
          </p:cNvSpPr>
          <p:nvPr/>
        </p:nvSpPr>
        <p:spPr bwMode="auto">
          <a:xfrm>
            <a:off x="1341438" y="2976563"/>
            <a:ext cx="1377950" cy="1377950"/>
          </a:xfrm>
          <a:prstGeom prst="ellipse">
            <a:avLst/>
          </a:prstGeom>
          <a:noFill/>
          <a:ln w="1714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Oval 21"/>
          <p:cNvSpPr>
            <a:spLocks noChangeAspect="1" noChangeArrowheads="1"/>
          </p:cNvSpPr>
          <p:nvPr/>
        </p:nvSpPr>
        <p:spPr bwMode="auto">
          <a:xfrm>
            <a:off x="1517650" y="3140075"/>
            <a:ext cx="1035050" cy="1044575"/>
          </a:xfrm>
          <a:prstGeom prst="ellipse">
            <a:avLst/>
          </a:prstGeom>
          <a:noFill/>
          <a:ln w="1714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Oval 22"/>
          <p:cNvSpPr>
            <a:spLocks noChangeAspect="1" noChangeArrowheads="1"/>
          </p:cNvSpPr>
          <p:nvPr/>
        </p:nvSpPr>
        <p:spPr bwMode="auto">
          <a:xfrm>
            <a:off x="1695450" y="3328988"/>
            <a:ext cx="676275" cy="676275"/>
          </a:xfrm>
          <a:prstGeom prst="ellipse">
            <a:avLst/>
          </a:prstGeom>
          <a:noFill/>
          <a:ln w="1714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Oval 24"/>
          <p:cNvSpPr>
            <a:spLocks noChangeAspect="1" noChangeArrowheads="1"/>
          </p:cNvSpPr>
          <p:nvPr/>
        </p:nvSpPr>
        <p:spPr bwMode="auto">
          <a:xfrm>
            <a:off x="1943100" y="3552825"/>
            <a:ext cx="179388" cy="1936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Oval 33"/>
          <p:cNvSpPr>
            <a:spLocks noChangeAspect="1" noChangeArrowheads="1"/>
          </p:cNvSpPr>
          <p:nvPr/>
        </p:nvSpPr>
        <p:spPr bwMode="auto">
          <a:xfrm>
            <a:off x="1857375" y="3489325"/>
            <a:ext cx="341313" cy="342900"/>
          </a:xfrm>
          <a:prstGeom prst="ellipse">
            <a:avLst/>
          </a:prstGeom>
          <a:noFill/>
          <a:ln w="1714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Line 34"/>
          <p:cNvSpPr>
            <a:spLocks noChangeShapeType="1"/>
          </p:cNvSpPr>
          <p:nvPr/>
        </p:nvSpPr>
        <p:spPr bwMode="auto">
          <a:xfrm>
            <a:off x="5330825" y="225425"/>
            <a:ext cx="0" cy="6411913"/>
          </a:xfrm>
          <a:prstGeom prst="line">
            <a:avLst/>
          </a:prstGeom>
          <a:noFill/>
          <a:ln w="12700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1" name="Line 35"/>
          <p:cNvSpPr>
            <a:spLocks noChangeShapeType="1"/>
          </p:cNvSpPr>
          <p:nvPr/>
        </p:nvSpPr>
        <p:spPr bwMode="auto">
          <a:xfrm>
            <a:off x="5454650" y="1314450"/>
            <a:ext cx="0" cy="5322888"/>
          </a:xfrm>
          <a:prstGeom prst="line">
            <a:avLst/>
          </a:prstGeom>
          <a:noFill/>
          <a:ln w="1270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2" name="Line 36"/>
          <p:cNvSpPr>
            <a:spLocks noChangeShapeType="1"/>
          </p:cNvSpPr>
          <p:nvPr/>
        </p:nvSpPr>
        <p:spPr bwMode="auto">
          <a:xfrm>
            <a:off x="5583238" y="2217738"/>
            <a:ext cx="0" cy="4419600"/>
          </a:xfrm>
          <a:prstGeom prst="line">
            <a:avLst/>
          </a:prstGeom>
          <a:noFill/>
          <a:ln w="1270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>
            <a:off x="5713413" y="3189288"/>
            <a:ext cx="0" cy="3449637"/>
          </a:xfrm>
          <a:prstGeom prst="line">
            <a:avLst/>
          </a:prstGeom>
          <a:noFill/>
          <a:ln w="1270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4" name="Line 38"/>
          <p:cNvSpPr>
            <a:spLocks noChangeShapeType="1"/>
          </p:cNvSpPr>
          <p:nvPr/>
        </p:nvSpPr>
        <p:spPr bwMode="auto">
          <a:xfrm>
            <a:off x="5842000" y="4090988"/>
            <a:ext cx="0" cy="2546350"/>
          </a:xfrm>
          <a:prstGeom prst="line">
            <a:avLst/>
          </a:prstGeom>
          <a:noFill/>
          <a:ln w="1270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>
            <a:off x="5969000" y="5046663"/>
            <a:ext cx="0" cy="1590675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6" name="Line 40"/>
          <p:cNvSpPr>
            <a:spLocks noChangeShapeType="1"/>
          </p:cNvSpPr>
          <p:nvPr/>
        </p:nvSpPr>
        <p:spPr bwMode="auto">
          <a:xfrm>
            <a:off x="6100763" y="6065838"/>
            <a:ext cx="0" cy="571500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61038" y="796925"/>
            <a:ext cx="292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...and this would become...</a:t>
            </a: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842963" y="654050"/>
            <a:ext cx="3835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If you split the circle into more rings...they</a:t>
            </a:r>
            <a:r>
              <a:rPr lang="ja-JP" altLang="en-CA" sz="2800">
                <a:latin typeface="Arial"/>
              </a:rPr>
              <a:t>’</a:t>
            </a:r>
            <a:r>
              <a:rPr lang="en-CA" sz="2800"/>
              <a:t>d be skinnier than these...</a:t>
            </a:r>
          </a:p>
        </p:txBody>
      </p:sp>
      <p:sp>
        <p:nvSpPr>
          <p:cNvPr id="7205" name="Oval 37"/>
          <p:cNvSpPr>
            <a:spLocks noChangeArrowheads="1"/>
          </p:cNvSpPr>
          <p:nvPr/>
        </p:nvSpPr>
        <p:spPr bwMode="auto">
          <a:xfrm>
            <a:off x="1000125" y="2647950"/>
            <a:ext cx="2055813" cy="2055813"/>
          </a:xfrm>
          <a:prstGeom prst="ellipse">
            <a:avLst/>
          </a:prstGeom>
          <a:noFill/>
          <a:ln w="1714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>
            <a:off x="1165225" y="2809875"/>
            <a:ext cx="1724025" cy="1724025"/>
          </a:xfrm>
          <a:prstGeom prst="ellipse">
            <a:avLst/>
          </a:prstGeom>
          <a:noFill/>
          <a:ln w="171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Oval 39"/>
          <p:cNvSpPr>
            <a:spLocks noChangeArrowheads="1"/>
          </p:cNvSpPr>
          <p:nvPr/>
        </p:nvSpPr>
        <p:spPr bwMode="auto">
          <a:xfrm>
            <a:off x="1341438" y="2976563"/>
            <a:ext cx="1377950" cy="1377950"/>
          </a:xfrm>
          <a:prstGeom prst="ellipse">
            <a:avLst/>
          </a:prstGeom>
          <a:noFill/>
          <a:ln w="1714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8" name="Oval 40"/>
          <p:cNvSpPr>
            <a:spLocks noChangeAspect="1" noChangeArrowheads="1"/>
          </p:cNvSpPr>
          <p:nvPr/>
        </p:nvSpPr>
        <p:spPr bwMode="auto">
          <a:xfrm>
            <a:off x="1517650" y="3140075"/>
            <a:ext cx="1035050" cy="1044575"/>
          </a:xfrm>
          <a:prstGeom prst="ellipse">
            <a:avLst/>
          </a:prstGeom>
          <a:noFill/>
          <a:ln w="1714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9" name="Oval 41"/>
          <p:cNvSpPr>
            <a:spLocks noChangeAspect="1" noChangeArrowheads="1"/>
          </p:cNvSpPr>
          <p:nvPr/>
        </p:nvSpPr>
        <p:spPr bwMode="auto">
          <a:xfrm>
            <a:off x="1695450" y="3328988"/>
            <a:ext cx="676275" cy="676275"/>
          </a:xfrm>
          <a:prstGeom prst="ellipse">
            <a:avLst/>
          </a:prstGeom>
          <a:noFill/>
          <a:ln w="1714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11" name="Oval 43"/>
          <p:cNvSpPr>
            <a:spLocks noChangeAspect="1" noChangeArrowheads="1"/>
          </p:cNvSpPr>
          <p:nvPr/>
        </p:nvSpPr>
        <p:spPr bwMode="auto">
          <a:xfrm>
            <a:off x="1943100" y="3552825"/>
            <a:ext cx="179388" cy="1936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20" name="Oval 52"/>
          <p:cNvSpPr>
            <a:spLocks noChangeAspect="1" noChangeArrowheads="1"/>
          </p:cNvSpPr>
          <p:nvPr/>
        </p:nvSpPr>
        <p:spPr bwMode="auto">
          <a:xfrm>
            <a:off x="1857375" y="3489325"/>
            <a:ext cx="341313" cy="342900"/>
          </a:xfrm>
          <a:prstGeom prst="ellipse">
            <a:avLst/>
          </a:prstGeom>
          <a:noFill/>
          <a:ln w="1714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21" name="Line 53"/>
          <p:cNvSpPr>
            <a:spLocks noChangeShapeType="1"/>
          </p:cNvSpPr>
          <p:nvPr/>
        </p:nvSpPr>
        <p:spPr bwMode="auto">
          <a:xfrm>
            <a:off x="5330825" y="225425"/>
            <a:ext cx="0" cy="6411913"/>
          </a:xfrm>
          <a:prstGeom prst="line">
            <a:avLst/>
          </a:prstGeom>
          <a:noFill/>
          <a:ln w="12700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2" name="Line 54"/>
          <p:cNvSpPr>
            <a:spLocks noChangeShapeType="1"/>
          </p:cNvSpPr>
          <p:nvPr/>
        </p:nvSpPr>
        <p:spPr bwMode="auto">
          <a:xfrm>
            <a:off x="5454650" y="1314450"/>
            <a:ext cx="0" cy="5322888"/>
          </a:xfrm>
          <a:prstGeom prst="line">
            <a:avLst/>
          </a:prstGeom>
          <a:noFill/>
          <a:ln w="1270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3" name="Line 55"/>
          <p:cNvSpPr>
            <a:spLocks noChangeShapeType="1"/>
          </p:cNvSpPr>
          <p:nvPr/>
        </p:nvSpPr>
        <p:spPr bwMode="auto">
          <a:xfrm>
            <a:off x="5583238" y="2217738"/>
            <a:ext cx="0" cy="4419600"/>
          </a:xfrm>
          <a:prstGeom prst="line">
            <a:avLst/>
          </a:prstGeom>
          <a:noFill/>
          <a:ln w="12700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4" name="Line 56"/>
          <p:cNvSpPr>
            <a:spLocks noChangeShapeType="1"/>
          </p:cNvSpPr>
          <p:nvPr/>
        </p:nvSpPr>
        <p:spPr bwMode="auto">
          <a:xfrm>
            <a:off x="5713413" y="3189288"/>
            <a:ext cx="0" cy="3449637"/>
          </a:xfrm>
          <a:prstGeom prst="line">
            <a:avLst/>
          </a:prstGeom>
          <a:noFill/>
          <a:ln w="1270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5" name="Line 57"/>
          <p:cNvSpPr>
            <a:spLocks noChangeShapeType="1"/>
          </p:cNvSpPr>
          <p:nvPr/>
        </p:nvSpPr>
        <p:spPr bwMode="auto">
          <a:xfrm>
            <a:off x="5842000" y="4090988"/>
            <a:ext cx="0" cy="2546350"/>
          </a:xfrm>
          <a:prstGeom prst="line">
            <a:avLst/>
          </a:prstGeom>
          <a:noFill/>
          <a:ln w="1270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6" name="Line 58"/>
          <p:cNvSpPr>
            <a:spLocks noChangeShapeType="1"/>
          </p:cNvSpPr>
          <p:nvPr/>
        </p:nvSpPr>
        <p:spPr bwMode="auto">
          <a:xfrm>
            <a:off x="5969000" y="5046663"/>
            <a:ext cx="0" cy="1590675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7" name="Line 59"/>
          <p:cNvSpPr>
            <a:spLocks noChangeShapeType="1"/>
          </p:cNvSpPr>
          <p:nvPr/>
        </p:nvSpPr>
        <p:spPr bwMode="auto">
          <a:xfrm>
            <a:off x="6100763" y="6065838"/>
            <a:ext cx="0" cy="571500"/>
          </a:xfrm>
          <a:prstGeom prst="line">
            <a:avLst/>
          </a:prstGeom>
          <a:noFill/>
          <a:ln w="1270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2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61038" y="796925"/>
            <a:ext cx="292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...and this would become...</a:t>
            </a:r>
          </a:p>
        </p:txBody>
      </p:sp>
      <p:sp>
        <p:nvSpPr>
          <p:cNvPr id="8244" name="Line 52"/>
          <p:cNvSpPr>
            <a:spLocks noChangeShapeType="1"/>
          </p:cNvSpPr>
          <p:nvPr/>
        </p:nvSpPr>
        <p:spPr bwMode="auto">
          <a:xfrm>
            <a:off x="5259388" y="242888"/>
            <a:ext cx="0" cy="6411912"/>
          </a:xfrm>
          <a:prstGeom prst="line">
            <a:avLst/>
          </a:prstGeom>
          <a:noFill/>
          <a:ln w="571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5" name="Line 53"/>
          <p:cNvSpPr>
            <a:spLocks noChangeShapeType="1"/>
          </p:cNvSpPr>
          <p:nvPr/>
        </p:nvSpPr>
        <p:spPr bwMode="auto">
          <a:xfrm>
            <a:off x="5316538" y="882650"/>
            <a:ext cx="0" cy="5772150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6" name="Line 54"/>
          <p:cNvSpPr>
            <a:spLocks noChangeShapeType="1"/>
          </p:cNvSpPr>
          <p:nvPr/>
        </p:nvSpPr>
        <p:spPr bwMode="auto">
          <a:xfrm>
            <a:off x="5373688" y="1457325"/>
            <a:ext cx="0" cy="519747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7" name="Line 55"/>
          <p:cNvSpPr>
            <a:spLocks noChangeShapeType="1"/>
          </p:cNvSpPr>
          <p:nvPr/>
        </p:nvSpPr>
        <p:spPr bwMode="auto">
          <a:xfrm>
            <a:off x="5432425" y="1976438"/>
            <a:ext cx="0" cy="4678362"/>
          </a:xfrm>
          <a:prstGeom prst="line">
            <a:avLst/>
          </a:prstGeom>
          <a:noFill/>
          <a:ln w="571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5491163" y="2444750"/>
            <a:ext cx="0" cy="4210050"/>
          </a:xfrm>
          <a:prstGeom prst="line">
            <a:avLst/>
          </a:prstGeom>
          <a:noFill/>
          <a:ln w="57150">
            <a:solidFill>
              <a:srgbClr val="66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>
            <a:off x="5548313" y="2865438"/>
            <a:ext cx="0" cy="3789362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5608638" y="3243263"/>
            <a:ext cx="0" cy="3411537"/>
          </a:xfrm>
          <a:prstGeom prst="line">
            <a:avLst/>
          </a:prstGeom>
          <a:noFill/>
          <a:ln w="57150">
            <a:solidFill>
              <a:srgbClr val="CC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1" name="Line 59"/>
          <p:cNvSpPr>
            <a:spLocks noChangeShapeType="1"/>
          </p:cNvSpPr>
          <p:nvPr/>
        </p:nvSpPr>
        <p:spPr bwMode="auto">
          <a:xfrm>
            <a:off x="5668963" y="3584575"/>
            <a:ext cx="0" cy="3070225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2" name="Line 60"/>
          <p:cNvSpPr>
            <a:spLocks noChangeShapeType="1"/>
          </p:cNvSpPr>
          <p:nvPr/>
        </p:nvSpPr>
        <p:spPr bwMode="auto">
          <a:xfrm>
            <a:off x="5727700" y="4027488"/>
            <a:ext cx="0" cy="262731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5784850" y="4438650"/>
            <a:ext cx="0" cy="22161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4" name="Line 62"/>
          <p:cNvSpPr>
            <a:spLocks noChangeShapeType="1"/>
          </p:cNvSpPr>
          <p:nvPr/>
        </p:nvSpPr>
        <p:spPr bwMode="auto">
          <a:xfrm>
            <a:off x="5842000" y="4841875"/>
            <a:ext cx="0" cy="1814513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5" name="Line 63"/>
          <p:cNvSpPr>
            <a:spLocks noChangeShapeType="1"/>
          </p:cNvSpPr>
          <p:nvPr/>
        </p:nvSpPr>
        <p:spPr bwMode="auto">
          <a:xfrm>
            <a:off x="5899150" y="5249863"/>
            <a:ext cx="0" cy="1406525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6" name="Line 64"/>
          <p:cNvSpPr>
            <a:spLocks noChangeShapeType="1"/>
          </p:cNvSpPr>
          <p:nvPr/>
        </p:nvSpPr>
        <p:spPr bwMode="auto">
          <a:xfrm>
            <a:off x="5956300" y="5665788"/>
            <a:ext cx="0" cy="990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7" name="Line 65"/>
          <p:cNvSpPr>
            <a:spLocks noChangeShapeType="1"/>
          </p:cNvSpPr>
          <p:nvPr/>
        </p:nvSpPr>
        <p:spPr bwMode="auto">
          <a:xfrm>
            <a:off x="6013450" y="6159500"/>
            <a:ext cx="0" cy="4968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8" name="Line 66"/>
          <p:cNvSpPr>
            <a:spLocks noChangeShapeType="1"/>
          </p:cNvSpPr>
          <p:nvPr/>
        </p:nvSpPr>
        <p:spPr bwMode="auto">
          <a:xfrm>
            <a:off x="6072188" y="6445250"/>
            <a:ext cx="0" cy="2127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9" name="Text Box 67"/>
          <p:cNvSpPr txBox="1">
            <a:spLocks noChangeArrowheads="1"/>
          </p:cNvSpPr>
          <p:nvPr/>
        </p:nvSpPr>
        <p:spPr bwMode="auto">
          <a:xfrm>
            <a:off x="5929313" y="2449513"/>
            <a:ext cx="292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...this!...</a:t>
            </a:r>
          </a:p>
        </p:txBody>
      </p:sp>
      <p:sp>
        <p:nvSpPr>
          <p:cNvPr id="8271" name="Text Box 79"/>
          <p:cNvSpPr txBox="1">
            <a:spLocks noChangeArrowheads="1"/>
          </p:cNvSpPr>
          <p:nvPr/>
        </p:nvSpPr>
        <p:spPr bwMode="auto">
          <a:xfrm>
            <a:off x="842963" y="654050"/>
            <a:ext cx="3835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If you split the circle into more rings...they</a:t>
            </a:r>
            <a:r>
              <a:rPr lang="ja-JP" altLang="en-CA" sz="2800">
                <a:latin typeface="Arial"/>
              </a:rPr>
              <a:t>’</a:t>
            </a:r>
            <a:r>
              <a:rPr lang="en-CA" sz="2800"/>
              <a:t>d be skinnier than these...</a:t>
            </a:r>
          </a:p>
        </p:txBody>
      </p:sp>
      <p:sp>
        <p:nvSpPr>
          <p:cNvPr id="8273" name="Oval 81"/>
          <p:cNvSpPr>
            <a:spLocks noChangeArrowheads="1"/>
          </p:cNvSpPr>
          <p:nvPr/>
        </p:nvSpPr>
        <p:spPr bwMode="auto">
          <a:xfrm>
            <a:off x="1000125" y="2647950"/>
            <a:ext cx="2055813" cy="2055813"/>
          </a:xfrm>
          <a:prstGeom prst="ellipse">
            <a:avLst/>
          </a:prstGeom>
          <a:noFill/>
          <a:ln w="1714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" name="Oval 82"/>
          <p:cNvSpPr>
            <a:spLocks noChangeArrowheads="1"/>
          </p:cNvSpPr>
          <p:nvPr/>
        </p:nvSpPr>
        <p:spPr bwMode="auto">
          <a:xfrm>
            <a:off x="1165225" y="2809875"/>
            <a:ext cx="1724025" cy="1724025"/>
          </a:xfrm>
          <a:prstGeom prst="ellipse">
            <a:avLst/>
          </a:prstGeom>
          <a:noFill/>
          <a:ln w="171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5" name="Oval 83"/>
          <p:cNvSpPr>
            <a:spLocks noChangeArrowheads="1"/>
          </p:cNvSpPr>
          <p:nvPr/>
        </p:nvSpPr>
        <p:spPr bwMode="auto">
          <a:xfrm>
            <a:off x="1341438" y="2976563"/>
            <a:ext cx="1377950" cy="1377950"/>
          </a:xfrm>
          <a:prstGeom prst="ellipse">
            <a:avLst/>
          </a:prstGeom>
          <a:noFill/>
          <a:ln w="1714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6" name="Oval 84"/>
          <p:cNvSpPr>
            <a:spLocks noChangeAspect="1" noChangeArrowheads="1"/>
          </p:cNvSpPr>
          <p:nvPr/>
        </p:nvSpPr>
        <p:spPr bwMode="auto">
          <a:xfrm>
            <a:off x="1517650" y="3140075"/>
            <a:ext cx="1035050" cy="1044575"/>
          </a:xfrm>
          <a:prstGeom prst="ellipse">
            <a:avLst/>
          </a:prstGeom>
          <a:noFill/>
          <a:ln w="1714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7" name="Oval 85"/>
          <p:cNvSpPr>
            <a:spLocks noChangeAspect="1" noChangeArrowheads="1"/>
          </p:cNvSpPr>
          <p:nvPr/>
        </p:nvSpPr>
        <p:spPr bwMode="auto">
          <a:xfrm>
            <a:off x="1695450" y="3328988"/>
            <a:ext cx="676275" cy="676275"/>
          </a:xfrm>
          <a:prstGeom prst="ellipse">
            <a:avLst/>
          </a:prstGeom>
          <a:noFill/>
          <a:ln w="1714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9" name="Oval 87"/>
          <p:cNvSpPr>
            <a:spLocks noChangeAspect="1" noChangeArrowheads="1"/>
          </p:cNvSpPr>
          <p:nvPr/>
        </p:nvSpPr>
        <p:spPr bwMode="auto">
          <a:xfrm>
            <a:off x="1943100" y="3552825"/>
            <a:ext cx="179388" cy="1936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80" name="Oval 88"/>
          <p:cNvSpPr>
            <a:spLocks noChangeAspect="1" noChangeArrowheads="1"/>
          </p:cNvSpPr>
          <p:nvPr/>
        </p:nvSpPr>
        <p:spPr bwMode="auto">
          <a:xfrm>
            <a:off x="1857375" y="3489325"/>
            <a:ext cx="341313" cy="342900"/>
          </a:xfrm>
          <a:prstGeom prst="ellipse">
            <a:avLst/>
          </a:prstGeom>
          <a:noFill/>
          <a:ln w="1714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761038" y="796925"/>
            <a:ext cx="2921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...and this would become...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5929313" y="2449513"/>
            <a:ext cx="292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...this!...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5965825" y="3506788"/>
            <a:ext cx="2921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...which is even prettier, and closer to a right triangle!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842963" y="654050"/>
            <a:ext cx="3835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If you split the circle into more rings...they</a:t>
            </a:r>
            <a:r>
              <a:rPr lang="ja-JP" altLang="en-CA" sz="2800">
                <a:latin typeface="Arial"/>
              </a:rPr>
              <a:t>’</a:t>
            </a:r>
            <a:r>
              <a:rPr lang="en-CA" sz="2800"/>
              <a:t>d be skinnier than these...</a:t>
            </a:r>
          </a:p>
        </p:txBody>
      </p:sp>
      <p:sp>
        <p:nvSpPr>
          <p:cNvPr id="9273" name="Line 57"/>
          <p:cNvSpPr>
            <a:spLocks noChangeShapeType="1"/>
          </p:cNvSpPr>
          <p:nvPr/>
        </p:nvSpPr>
        <p:spPr bwMode="auto">
          <a:xfrm>
            <a:off x="5316538" y="882650"/>
            <a:ext cx="0" cy="5772150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4" name="Line 58"/>
          <p:cNvSpPr>
            <a:spLocks noChangeShapeType="1"/>
          </p:cNvSpPr>
          <p:nvPr/>
        </p:nvSpPr>
        <p:spPr bwMode="auto">
          <a:xfrm>
            <a:off x="5373688" y="1457325"/>
            <a:ext cx="0" cy="519747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5" name="Line 59"/>
          <p:cNvSpPr>
            <a:spLocks noChangeShapeType="1"/>
          </p:cNvSpPr>
          <p:nvPr/>
        </p:nvSpPr>
        <p:spPr bwMode="auto">
          <a:xfrm>
            <a:off x="5432425" y="1976438"/>
            <a:ext cx="0" cy="4678362"/>
          </a:xfrm>
          <a:prstGeom prst="line">
            <a:avLst/>
          </a:prstGeom>
          <a:noFill/>
          <a:ln w="571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6" name="Line 60"/>
          <p:cNvSpPr>
            <a:spLocks noChangeShapeType="1"/>
          </p:cNvSpPr>
          <p:nvPr/>
        </p:nvSpPr>
        <p:spPr bwMode="auto">
          <a:xfrm>
            <a:off x="5491163" y="2444750"/>
            <a:ext cx="0" cy="4210050"/>
          </a:xfrm>
          <a:prstGeom prst="line">
            <a:avLst/>
          </a:prstGeom>
          <a:noFill/>
          <a:ln w="57150">
            <a:solidFill>
              <a:srgbClr val="66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7" name="Line 61"/>
          <p:cNvSpPr>
            <a:spLocks noChangeShapeType="1"/>
          </p:cNvSpPr>
          <p:nvPr/>
        </p:nvSpPr>
        <p:spPr bwMode="auto">
          <a:xfrm>
            <a:off x="5548313" y="2865438"/>
            <a:ext cx="0" cy="3789362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8" name="Line 62"/>
          <p:cNvSpPr>
            <a:spLocks noChangeShapeType="1"/>
          </p:cNvSpPr>
          <p:nvPr/>
        </p:nvSpPr>
        <p:spPr bwMode="auto">
          <a:xfrm>
            <a:off x="5608638" y="3243263"/>
            <a:ext cx="0" cy="3411537"/>
          </a:xfrm>
          <a:prstGeom prst="line">
            <a:avLst/>
          </a:prstGeom>
          <a:noFill/>
          <a:ln w="57150">
            <a:solidFill>
              <a:srgbClr val="CC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9" name="Line 63"/>
          <p:cNvSpPr>
            <a:spLocks noChangeShapeType="1"/>
          </p:cNvSpPr>
          <p:nvPr/>
        </p:nvSpPr>
        <p:spPr bwMode="auto">
          <a:xfrm>
            <a:off x="5668963" y="3584575"/>
            <a:ext cx="0" cy="3070225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0" name="Line 64"/>
          <p:cNvSpPr>
            <a:spLocks noChangeShapeType="1"/>
          </p:cNvSpPr>
          <p:nvPr/>
        </p:nvSpPr>
        <p:spPr bwMode="auto">
          <a:xfrm>
            <a:off x="5727700" y="4027488"/>
            <a:ext cx="0" cy="262731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1" name="Line 65"/>
          <p:cNvSpPr>
            <a:spLocks noChangeShapeType="1"/>
          </p:cNvSpPr>
          <p:nvPr/>
        </p:nvSpPr>
        <p:spPr bwMode="auto">
          <a:xfrm>
            <a:off x="5784850" y="4438650"/>
            <a:ext cx="0" cy="22161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2" name="Line 66"/>
          <p:cNvSpPr>
            <a:spLocks noChangeShapeType="1"/>
          </p:cNvSpPr>
          <p:nvPr/>
        </p:nvSpPr>
        <p:spPr bwMode="auto">
          <a:xfrm>
            <a:off x="5842000" y="4841875"/>
            <a:ext cx="0" cy="1814513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3" name="Line 67"/>
          <p:cNvSpPr>
            <a:spLocks noChangeShapeType="1"/>
          </p:cNvSpPr>
          <p:nvPr/>
        </p:nvSpPr>
        <p:spPr bwMode="auto">
          <a:xfrm>
            <a:off x="5899150" y="5249863"/>
            <a:ext cx="0" cy="1406525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4" name="Line 68"/>
          <p:cNvSpPr>
            <a:spLocks noChangeShapeType="1"/>
          </p:cNvSpPr>
          <p:nvPr/>
        </p:nvSpPr>
        <p:spPr bwMode="auto">
          <a:xfrm>
            <a:off x="5956300" y="5665788"/>
            <a:ext cx="0" cy="990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5" name="Line 69"/>
          <p:cNvSpPr>
            <a:spLocks noChangeShapeType="1"/>
          </p:cNvSpPr>
          <p:nvPr/>
        </p:nvSpPr>
        <p:spPr bwMode="auto">
          <a:xfrm>
            <a:off x="6013450" y="6159500"/>
            <a:ext cx="0" cy="4968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>
            <a:off x="6072188" y="6445250"/>
            <a:ext cx="0" cy="2127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7" name="Oval 71"/>
          <p:cNvSpPr>
            <a:spLocks noChangeArrowheads="1"/>
          </p:cNvSpPr>
          <p:nvPr/>
        </p:nvSpPr>
        <p:spPr bwMode="auto">
          <a:xfrm>
            <a:off x="1000125" y="2647950"/>
            <a:ext cx="2055813" cy="2055813"/>
          </a:xfrm>
          <a:prstGeom prst="ellipse">
            <a:avLst/>
          </a:prstGeom>
          <a:noFill/>
          <a:ln w="1714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8" name="Oval 72"/>
          <p:cNvSpPr>
            <a:spLocks noChangeArrowheads="1"/>
          </p:cNvSpPr>
          <p:nvPr/>
        </p:nvSpPr>
        <p:spPr bwMode="auto">
          <a:xfrm>
            <a:off x="1165225" y="2809875"/>
            <a:ext cx="1724025" cy="1724025"/>
          </a:xfrm>
          <a:prstGeom prst="ellipse">
            <a:avLst/>
          </a:prstGeom>
          <a:noFill/>
          <a:ln w="171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9" name="Oval 73"/>
          <p:cNvSpPr>
            <a:spLocks noChangeArrowheads="1"/>
          </p:cNvSpPr>
          <p:nvPr/>
        </p:nvSpPr>
        <p:spPr bwMode="auto">
          <a:xfrm>
            <a:off x="1341438" y="2976563"/>
            <a:ext cx="1377950" cy="1377950"/>
          </a:xfrm>
          <a:prstGeom prst="ellipse">
            <a:avLst/>
          </a:prstGeom>
          <a:noFill/>
          <a:ln w="1714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0" name="Oval 74"/>
          <p:cNvSpPr>
            <a:spLocks noChangeAspect="1" noChangeArrowheads="1"/>
          </p:cNvSpPr>
          <p:nvPr/>
        </p:nvSpPr>
        <p:spPr bwMode="auto">
          <a:xfrm>
            <a:off x="1517650" y="3140075"/>
            <a:ext cx="1035050" cy="1044575"/>
          </a:xfrm>
          <a:prstGeom prst="ellipse">
            <a:avLst/>
          </a:prstGeom>
          <a:noFill/>
          <a:ln w="1714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1" name="Oval 75"/>
          <p:cNvSpPr>
            <a:spLocks noChangeAspect="1" noChangeArrowheads="1"/>
          </p:cNvSpPr>
          <p:nvPr/>
        </p:nvSpPr>
        <p:spPr bwMode="auto">
          <a:xfrm>
            <a:off x="1695450" y="3328988"/>
            <a:ext cx="676275" cy="676275"/>
          </a:xfrm>
          <a:prstGeom prst="ellipse">
            <a:avLst/>
          </a:prstGeom>
          <a:noFill/>
          <a:ln w="1714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3" name="Oval 77"/>
          <p:cNvSpPr>
            <a:spLocks noChangeAspect="1" noChangeArrowheads="1"/>
          </p:cNvSpPr>
          <p:nvPr/>
        </p:nvSpPr>
        <p:spPr bwMode="auto">
          <a:xfrm>
            <a:off x="1943100" y="3552825"/>
            <a:ext cx="179388" cy="1936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78"/>
          <p:cNvSpPr>
            <a:spLocks noChangeShapeType="1"/>
          </p:cNvSpPr>
          <p:nvPr/>
        </p:nvSpPr>
        <p:spPr bwMode="auto">
          <a:xfrm>
            <a:off x="5259388" y="242888"/>
            <a:ext cx="0" cy="6411912"/>
          </a:xfrm>
          <a:prstGeom prst="line">
            <a:avLst/>
          </a:prstGeom>
          <a:noFill/>
          <a:ln w="571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95" name="Oval 79"/>
          <p:cNvSpPr>
            <a:spLocks noChangeAspect="1" noChangeArrowheads="1"/>
          </p:cNvSpPr>
          <p:nvPr/>
        </p:nvSpPr>
        <p:spPr bwMode="auto">
          <a:xfrm>
            <a:off x="1857375" y="3489325"/>
            <a:ext cx="341313" cy="342900"/>
          </a:xfrm>
          <a:prstGeom prst="ellipse">
            <a:avLst/>
          </a:prstGeom>
          <a:noFill/>
          <a:ln w="1714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Dec 20. 2008</a:t>
            </a:r>
          </a:p>
        </p:txBody>
      </p: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Concept by Kalid Azad</a:t>
            </a:r>
          </a:p>
          <a:p>
            <a:r>
              <a:rPr lang="en-CA"/>
              <a:t>Slide Show by Audrey McGoldrick</a:t>
            </a:r>
          </a:p>
        </p:txBody>
      </p:sp>
      <p:sp>
        <p:nvSpPr>
          <p:cNvPr id="11343" name="Line 79"/>
          <p:cNvSpPr>
            <a:spLocks noChangeShapeType="1"/>
          </p:cNvSpPr>
          <p:nvPr/>
        </p:nvSpPr>
        <p:spPr bwMode="auto">
          <a:xfrm>
            <a:off x="5259388" y="242888"/>
            <a:ext cx="0" cy="6411912"/>
          </a:xfrm>
          <a:prstGeom prst="line">
            <a:avLst/>
          </a:prstGeom>
          <a:noFill/>
          <a:ln w="571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761038" y="796925"/>
            <a:ext cx="2921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800"/>
              <a:t>If you do this long enough, eventually you will have...</a:t>
            </a:r>
          </a:p>
        </p:txBody>
      </p:sp>
      <p:sp>
        <p:nvSpPr>
          <p:cNvPr id="11321" name="Oval 57"/>
          <p:cNvSpPr>
            <a:spLocks noChangeArrowheads="1"/>
          </p:cNvSpPr>
          <p:nvPr/>
        </p:nvSpPr>
        <p:spPr bwMode="auto">
          <a:xfrm>
            <a:off x="1000125" y="2647950"/>
            <a:ext cx="2055813" cy="2055813"/>
          </a:xfrm>
          <a:prstGeom prst="ellipse">
            <a:avLst/>
          </a:prstGeom>
          <a:noFill/>
          <a:ln w="17145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Oval 58"/>
          <p:cNvSpPr>
            <a:spLocks noChangeArrowheads="1"/>
          </p:cNvSpPr>
          <p:nvPr/>
        </p:nvSpPr>
        <p:spPr bwMode="auto">
          <a:xfrm>
            <a:off x="1165225" y="2809875"/>
            <a:ext cx="1724025" cy="1724025"/>
          </a:xfrm>
          <a:prstGeom prst="ellipse">
            <a:avLst/>
          </a:prstGeom>
          <a:noFill/>
          <a:ln w="171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Oval 59"/>
          <p:cNvSpPr>
            <a:spLocks noChangeArrowheads="1"/>
          </p:cNvSpPr>
          <p:nvPr/>
        </p:nvSpPr>
        <p:spPr bwMode="auto">
          <a:xfrm>
            <a:off x="1341438" y="2976563"/>
            <a:ext cx="1377950" cy="1377950"/>
          </a:xfrm>
          <a:prstGeom prst="ellipse">
            <a:avLst/>
          </a:prstGeom>
          <a:noFill/>
          <a:ln w="1714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4" name="Oval 60"/>
          <p:cNvSpPr>
            <a:spLocks noChangeAspect="1" noChangeArrowheads="1"/>
          </p:cNvSpPr>
          <p:nvPr/>
        </p:nvSpPr>
        <p:spPr bwMode="auto">
          <a:xfrm>
            <a:off x="1517650" y="3140075"/>
            <a:ext cx="1035050" cy="1044575"/>
          </a:xfrm>
          <a:prstGeom prst="ellipse">
            <a:avLst/>
          </a:prstGeom>
          <a:noFill/>
          <a:ln w="1714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Oval 61"/>
          <p:cNvSpPr>
            <a:spLocks noChangeAspect="1" noChangeArrowheads="1"/>
          </p:cNvSpPr>
          <p:nvPr/>
        </p:nvSpPr>
        <p:spPr bwMode="auto">
          <a:xfrm>
            <a:off x="1695450" y="3328988"/>
            <a:ext cx="676275" cy="676275"/>
          </a:xfrm>
          <a:prstGeom prst="ellipse">
            <a:avLst/>
          </a:prstGeom>
          <a:noFill/>
          <a:ln w="1714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Oval 63"/>
          <p:cNvSpPr>
            <a:spLocks noChangeAspect="1" noChangeArrowheads="1"/>
          </p:cNvSpPr>
          <p:nvPr/>
        </p:nvSpPr>
        <p:spPr bwMode="auto">
          <a:xfrm>
            <a:off x="1943100" y="3552825"/>
            <a:ext cx="179388" cy="193675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9" name="Line 65"/>
          <p:cNvSpPr>
            <a:spLocks noChangeShapeType="1"/>
          </p:cNvSpPr>
          <p:nvPr/>
        </p:nvSpPr>
        <p:spPr bwMode="auto">
          <a:xfrm>
            <a:off x="5316538" y="882650"/>
            <a:ext cx="0" cy="5772150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0" name="Line 66"/>
          <p:cNvSpPr>
            <a:spLocks noChangeShapeType="1"/>
          </p:cNvSpPr>
          <p:nvPr/>
        </p:nvSpPr>
        <p:spPr bwMode="auto">
          <a:xfrm>
            <a:off x="5373688" y="1457325"/>
            <a:ext cx="0" cy="519747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1" name="Line 67"/>
          <p:cNvSpPr>
            <a:spLocks noChangeShapeType="1"/>
          </p:cNvSpPr>
          <p:nvPr/>
        </p:nvSpPr>
        <p:spPr bwMode="auto">
          <a:xfrm>
            <a:off x="5432425" y="1976438"/>
            <a:ext cx="0" cy="4678362"/>
          </a:xfrm>
          <a:prstGeom prst="line">
            <a:avLst/>
          </a:prstGeom>
          <a:noFill/>
          <a:ln w="57150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2" name="Line 68"/>
          <p:cNvSpPr>
            <a:spLocks noChangeShapeType="1"/>
          </p:cNvSpPr>
          <p:nvPr/>
        </p:nvSpPr>
        <p:spPr bwMode="auto">
          <a:xfrm>
            <a:off x="5491163" y="2444750"/>
            <a:ext cx="0" cy="4210050"/>
          </a:xfrm>
          <a:prstGeom prst="line">
            <a:avLst/>
          </a:prstGeom>
          <a:noFill/>
          <a:ln w="57150">
            <a:solidFill>
              <a:srgbClr val="66FF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3" name="Line 69"/>
          <p:cNvSpPr>
            <a:spLocks noChangeShapeType="1"/>
          </p:cNvSpPr>
          <p:nvPr/>
        </p:nvSpPr>
        <p:spPr bwMode="auto">
          <a:xfrm>
            <a:off x="5548313" y="2865438"/>
            <a:ext cx="0" cy="3789362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4" name="Line 70"/>
          <p:cNvSpPr>
            <a:spLocks noChangeShapeType="1"/>
          </p:cNvSpPr>
          <p:nvPr/>
        </p:nvSpPr>
        <p:spPr bwMode="auto">
          <a:xfrm>
            <a:off x="5608638" y="3243263"/>
            <a:ext cx="0" cy="3411537"/>
          </a:xfrm>
          <a:prstGeom prst="line">
            <a:avLst/>
          </a:prstGeom>
          <a:noFill/>
          <a:ln w="57150">
            <a:solidFill>
              <a:srgbClr val="CC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5" name="Line 71"/>
          <p:cNvSpPr>
            <a:spLocks noChangeShapeType="1"/>
          </p:cNvSpPr>
          <p:nvPr/>
        </p:nvSpPr>
        <p:spPr bwMode="auto">
          <a:xfrm>
            <a:off x="5668963" y="3584575"/>
            <a:ext cx="0" cy="3070225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6" name="Line 72"/>
          <p:cNvSpPr>
            <a:spLocks noChangeShapeType="1"/>
          </p:cNvSpPr>
          <p:nvPr/>
        </p:nvSpPr>
        <p:spPr bwMode="auto">
          <a:xfrm>
            <a:off x="5727700" y="4027488"/>
            <a:ext cx="0" cy="262731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7" name="Line 73"/>
          <p:cNvSpPr>
            <a:spLocks noChangeShapeType="1"/>
          </p:cNvSpPr>
          <p:nvPr/>
        </p:nvSpPr>
        <p:spPr bwMode="auto">
          <a:xfrm>
            <a:off x="5784850" y="4438650"/>
            <a:ext cx="0" cy="22161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8" name="Line 74"/>
          <p:cNvSpPr>
            <a:spLocks noChangeShapeType="1"/>
          </p:cNvSpPr>
          <p:nvPr/>
        </p:nvSpPr>
        <p:spPr bwMode="auto">
          <a:xfrm>
            <a:off x="5842000" y="4841875"/>
            <a:ext cx="0" cy="1814513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39" name="Line 75"/>
          <p:cNvSpPr>
            <a:spLocks noChangeShapeType="1"/>
          </p:cNvSpPr>
          <p:nvPr/>
        </p:nvSpPr>
        <p:spPr bwMode="auto">
          <a:xfrm>
            <a:off x="5899150" y="5249863"/>
            <a:ext cx="0" cy="1406525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0" name="Line 76"/>
          <p:cNvSpPr>
            <a:spLocks noChangeShapeType="1"/>
          </p:cNvSpPr>
          <p:nvPr/>
        </p:nvSpPr>
        <p:spPr bwMode="auto">
          <a:xfrm>
            <a:off x="5956300" y="5665788"/>
            <a:ext cx="0" cy="990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1" name="Line 77"/>
          <p:cNvSpPr>
            <a:spLocks noChangeShapeType="1"/>
          </p:cNvSpPr>
          <p:nvPr/>
        </p:nvSpPr>
        <p:spPr bwMode="auto">
          <a:xfrm>
            <a:off x="6013450" y="6159500"/>
            <a:ext cx="0" cy="4968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42" name="Line 78"/>
          <p:cNvSpPr>
            <a:spLocks noChangeShapeType="1"/>
          </p:cNvSpPr>
          <p:nvPr/>
        </p:nvSpPr>
        <p:spPr bwMode="auto">
          <a:xfrm>
            <a:off x="6072188" y="6445250"/>
            <a:ext cx="0" cy="2127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20" name="AutoShape 56" descr="roygibv"/>
          <p:cNvSpPr>
            <a:spLocks noChangeArrowheads="1"/>
          </p:cNvSpPr>
          <p:nvPr/>
        </p:nvSpPr>
        <p:spPr bwMode="auto">
          <a:xfrm>
            <a:off x="5256213" y="228600"/>
            <a:ext cx="866775" cy="6424613"/>
          </a:xfrm>
          <a:prstGeom prst="rtTriangl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44" name="Oval 80"/>
          <p:cNvSpPr>
            <a:spLocks noChangeAspect="1" noChangeArrowheads="1"/>
          </p:cNvSpPr>
          <p:nvPr/>
        </p:nvSpPr>
        <p:spPr bwMode="auto">
          <a:xfrm>
            <a:off x="1857375" y="3489325"/>
            <a:ext cx="341313" cy="342900"/>
          </a:xfrm>
          <a:prstGeom prst="ellipse">
            <a:avLst/>
          </a:prstGeom>
          <a:noFill/>
          <a:ln w="1714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advClick="0" advTm="3000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2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642</Words>
  <Application>Microsoft Macintosh PowerPoint</Application>
  <PresentationFormat>On-screen Show (4:3)</PresentationFormat>
  <Paragraphs>111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Symbol</vt:lpstr>
      <vt:lpstr>Default Design</vt:lpstr>
      <vt:lpstr>MathType 6.0 Equation</vt:lpstr>
      <vt:lpstr>Kalid’s “Gentle introduction to calculus”</vt:lpstr>
      <vt:lpstr>Take any circle:</vt:lpstr>
      <vt:lpstr>Draw as many rings inside the circle as you can: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McGoldrick</dc:creator>
  <cp:lastModifiedBy>Kalid Azad</cp:lastModifiedBy>
  <cp:revision>16</cp:revision>
  <dcterms:created xsi:type="dcterms:W3CDTF">2008-12-21T18:58:36Z</dcterms:created>
  <dcterms:modified xsi:type="dcterms:W3CDTF">2013-04-22T05:39:32Z</dcterms:modified>
</cp:coreProperties>
</file>